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9" r:id="rId4"/>
    <p:sldId id="273" r:id="rId5"/>
    <p:sldId id="264" r:id="rId6"/>
    <p:sldId id="268" r:id="rId7"/>
    <p:sldId id="263" r:id="rId8"/>
    <p:sldId id="265" r:id="rId9"/>
    <p:sldId id="261" r:id="rId10"/>
    <p:sldId id="270" r:id="rId11"/>
    <p:sldId id="272" r:id="rId12"/>
    <p:sldId id="262" r:id="rId13"/>
    <p:sldId id="271" r:id="rId14"/>
    <p:sldId id="266" r:id="rId15"/>
    <p:sldId id="274" r:id="rId16"/>
    <p:sldId id="267" r:id="rId17"/>
    <p:sldId id="277" r:id="rId18"/>
    <p:sldId id="269"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p:scale>
          <a:sx n="75" d="100"/>
          <a:sy n="75" d="100"/>
        </p:scale>
        <p:origin x="974" y="21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573B2C-6A60-C2DE-2822-99580D8AAD7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21AC490-95DD-909E-A1C3-E9F2CAA442B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76AAF05-B063-CF8B-991D-FD56CFABA31B}"/>
              </a:ext>
            </a:extLst>
          </p:cNvPr>
          <p:cNvSpPr>
            <a:spLocks noGrp="1"/>
          </p:cNvSpPr>
          <p:nvPr>
            <p:ph type="dt" sz="half" idx="10"/>
          </p:nvPr>
        </p:nvSpPr>
        <p:spPr/>
        <p:txBody>
          <a:bodyPr/>
          <a:lstStyle/>
          <a:p>
            <a:fld id="{AE296466-80DC-4A71-A889-BF71D3BC13A2}" type="datetimeFigureOut">
              <a:rPr lang="en-US" smtClean="0"/>
              <a:t>5/1/2023</a:t>
            </a:fld>
            <a:endParaRPr lang="en-US" dirty="0"/>
          </a:p>
        </p:txBody>
      </p:sp>
      <p:sp>
        <p:nvSpPr>
          <p:cNvPr id="5" name="Footer Placeholder 4">
            <a:extLst>
              <a:ext uri="{FF2B5EF4-FFF2-40B4-BE49-F238E27FC236}">
                <a16:creationId xmlns:a16="http://schemas.microsoft.com/office/drawing/2014/main" id="{D7871505-80F2-85D2-3CDC-75F4821B276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B0D2DC6-47A3-2A16-DE3C-B4A7EBC2DC5B}"/>
              </a:ext>
            </a:extLst>
          </p:cNvPr>
          <p:cNvSpPr>
            <a:spLocks noGrp="1"/>
          </p:cNvSpPr>
          <p:nvPr>
            <p:ph type="sldNum" sz="quarter" idx="12"/>
          </p:nvPr>
        </p:nvSpPr>
        <p:spPr/>
        <p:txBody>
          <a:bodyPr/>
          <a:lstStyle/>
          <a:p>
            <a:fld id="{17DB4CD3-6FCD-4147-AC87-203D489F7674}" type="slidenum">
              <a:rPr lang="en-US" smtClean="0"/>
              <a:t>‹#›</a:t>
            </a:fld>
            <a:endParaRPr lang="en-US" dirty="0"/>
          </a:p>
        </p:txBody>
      </p:sp>
    </p:spTree>
    <p:extLst>
      <p:ext uri="{BB962C8B-B14F-4D97-AF65-F5344CB8AC3E}">
        <p14:creationId xmlns:p14="http://schemas.microsoft.com/office/powerpoint/2010/main" val="29974224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D92586-E18A-504A-5681-D0EE2673844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1663780-300C-08B0-CC19-FF3D4681F86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A697AFE-4625-017F-C632-86EEA6D69CD4}"/>
              </a:ext>
            </a:extLst>
          </p:cNvPr>
          <p:cNvSpPr>
            <a:spLocks noGrp="1"/>
          </p:cNvSpPr>
          <p:nvPr>
            <p:ph type="dt" sz="half" idx="10"/>
          </p:nvPr>
        </p:nvSpPr>
        <p:spPr/>
        <p:txBody>
          <a:bodyPr/>
          <a:lstStyle/>
          <a:p>
            <a:fld id="{AE296466-80DC-4A71-A889-BF71D3BC13A2}" type="datetimeFigureOut">
              <a:rPr lang="en-US" smtClean="0"/>
              <a:t>5/1/2023</a:t>
            </a:fld>
            <a:endParaRPr lang="en-US" dirty="0"/>
          </a:p>
        </p:txBody>
      </p:sp>
      <p:sp>
        <p:nvSpPr>
          <p:cNvPr id="5" name="Footer Placeholder 4">
            <a:extLst>
              <a:ext uri="{FF2B5EF4-FFF2-40B4-BE49-F238E27FC236}">
                <a16:creationId xmlns:a16="http://schemas.microsoft.com/office/drawing/2014/main" id="{960FD0F8-89FC-7724-A015-13384D24D72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D5D0380-BC0A-2379-4EEE-1625BBEB4421}"/>
              </a:ext>
            </a:extLst>
          </p:cNvPr>
          <p:cNvSpPr>
            <a:spLocks noGrp="1"/>
          </p:cNvSpPr>
          <p:nvPr>
            <p:ph type="sldNum" sz="quarter" idx="12"/>
          </p:nvPr>
        </p:nvSpPr>
        <p:spPr/>
        <p:txBody>
          <a:bodyPr/>
          <a:lstStyle/>
          <a:p>
            <a:fld id="{17DB4CD3-6FCD-4147-AC87-203D489F7674}" type="slidenum">
              <a:rPr lang="en-US" smtClean="0"/>
              <a:t>‹#›</a:t>
            </a:fld>
            <a:endParaRPr lang="en-US" dirty="0"/>
          </a:p>
        </p:txBody>
      </p:sp>
    </p:spTree>
    <p:extLst>
      <p:ext uri="{BB962C8B-B14F-4D97-AF65-F5344CB8AC3E}">
        <p14:creationId xmlns:p14="http://schemas.microsoft.com/office/powerpoint/2010/main" val="29216233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DCEB346-CC82-217E-8710-BB69046993F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FFC2C87-ED00-6947-AE0C-FE941C1820A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E2314A0-CEFB-2276-2206-EA080E5AF931}"/>
              </a:ext>
            </a:extLst>
          </p:cNvPr>
          <p:cNvSpPr>
            <a:spLocks noGrp="1"/>
          </p:cNvSpPr>
          <p:nvPr>
            <p:ph type="dt" sz="half" idx="10"/>
          </p:nvPr>
        </p:nvSpPr>
        <p:spPr/>
        <p:txBody>
          <a:bodyPr/>
          <a:lstStyle/>
          <a:p>
            <a:fld id="{AE296466-80DC-4A71-A889-BF71D3BC13A2}" type="datetimeFigureOut">
              <a:rPr lang="en-US" smtClean="0"/>
              <a:t>5/1/2023</a:t>
            </a:fld>
            <a:endParaRPr lang="en-US" dirty="0"/>
          </a:p>
        </p:txBody>
      </p:sp>
      <p:sp>
        <p:nvSpPr>
          <p:cNvPr id="5" name="Footer Placeholder 4">
            <a:extLst>
              <a:ext uri="{FF2B5EF4-FFF2-40B4-BE49-F238E27FC236}">
                <a16:creationId xmlns:a16="http://schemas.microsoft.com/office/drawing/2014/main" id="{895F9BC8-5DB4-FFBA-7276-BD6C62628060}"/>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9ED645E-1320-07ED-2026-EF58A7C81538}"/>
              </a:ext>
            </a:extLst>
          </p:cNvPr>
          <p:cNvSpPr>
            <a:spLocks noGrp="1"/>
          </p:cNvSpPr>
          <p:nvPr>
            <p:ph type="sldNum" sz="quarter" idx="12"/>
          </p:nvPr>
        </p:nvSpPr>
        <p:spPr/>
        <p:txBody>
          <a:bodyPr/>
          <a:lstStyle/>
          <a:p>
            <a:fld id="{17DB4CD3-6FCD-4147-AC87-203D489F7674}" type="slidenum">
              <a:rPr lang="en-US" smtClean="0"/>
              <a:t>‹#›</a:t>
            </a:fld>
            <a:endParaRPr lang="en-US" dirty="0"/>
          </a:p>
        </p:txBody>
      </p:sp>
    </p:spTree>
    <p:extLst>
      <p:ext uri="{BB962C8B-B14F-4D97-AF65-F5344CB8AC3E}">
        <p14:creationId xmlns:p14="http://schemas.microsoft.com/office/powerpoint/2010/main" val="33398631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3959DC-1C2F-6897-3224-D82BAAA371D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9BB1A04-D167-DBA2-946C-A6CB0F2DA4D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14E5A98-6F64-63E8-EEDD-EE8C556F41E3}"/>
              </a:ext>
            </a:extLst>
          </p:cNvPr>
          <p:cNvSpPr>
            <a:spLocks noGrp="1"/>
          </p:cNvSpPr>
          <p:nvPr>
            <p:ph type="dt" sz="half" idx="10"/>
          </p:nvPr>
        </p:nvSpPr>
        <p:spPr/>
        <p:txBody>
          <a:bodyPr/>
          <a:lstStyle/>
          <a:p>
            <a:fld id="{AE296466-80DC-4A71-A889-BF71D3BC13A2}" type="datetimeFigureOut">
              <a:rPr lang="en-US" smtClean="0"/>
              <a:t>5/1/2023</a:t>
            </a:fld>
            <a:endParaRPr lang="en-US" dirty="0"/>
          </a:p>
        </p:txBody>
      </p:sp>
      <p:sp>
        <p:nvSpPr>
          <p:cNvPr id="5" name="Footer Placeholder 4">
            <a:extLst>
              <a:ext uri="{FF2B5EF4-FFF2-40B4-BE49-F238E27FC236}">
                <a16:creationId xmlns:a16="http://schemas.microsoft.com/office/drawing/2014/main" id="{BA06EB79-632A-C2B5-2925-6ED298FE204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D7E71FEB-92E2-FF95-795E-E32A9C782FA3}"/>
              </a:ext>
            </a:extLst>
          </p:cNvPr>
          <p:cNvSpPr>
            <a:spLocks noGrp="1"/>
          </p:cNvSpPr>
          <p:nvPr>
            <p:ph type="sldNum" sz="quarter" idx="12"/>
          </p:nvPr>
        </p:nvSpPr>
        <p:spPr/>
        <p:txBody>
          <a:bodyPr/>
          <a:lstStyle/>
          <a:p>
            <a:fld id="{17DB4CD3-6FCD-4147-AC87-203D489F7674}" type="slidenum">
              <a:rPr lang="en-US" smtClean="0"/>
              <a:t>‹#›</a:t>
            </a:fld>
            <a:endParaRPr lang="en-US" dirty="0"/>
          </a:p>
        </p:txBody>
      </p:sp>
    </p:spTree>
    <p:extLst>
      <p:ext uri="{BB962C8B-B14F-4D97-AF65-F5344CB8AC3E}">
        <p14:creationId xmlns:p14="http://schemas.microsoft.com/office/powerpoint/2010/main" val="38362237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1E4B44-3352-7852-D1CE-8C20CC6ADD1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11BBFF7-6E08-0B54-AA94-73EA41FA5A0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7EB7053-20C7-6CCB-8360-6AC15CBC431A}"/>
              </a:ext>
            </a:extLst>
          </p:cNvPr>
          <p:cNvSpPr>
            <a:spLocks noGrp="1"/>
          </p:cNvSpPr>
          <p:nvPr>
            <p:ph type="dt" sz="half" idx="10"/>
          </p:nvPr>
        </p:nvSpPr>
        <p:spPr/>
        <p:txBody>
          <a:bodyPr/>
          <a:lstStyle/>
          <a:p>
            <a:fld id="{AE296466-80DC-4A71-A889-BF71D3BC13A2}" type="datetimeFigureOut">
              <a:rPr lang="en-US" smtClean="0"/>
              <a:t>5/1/2023</a:t>
            </a:fld>
            <a:endParaRPr lang="en-US" dirty="0"/>
          </a:p>
        </p:txBody>
      </p:sp>
      <p:sp>
        <p:nvSpPr>
          <p:cNvPr id="5" name="Footer Placeholder 4">
            <a:extLst>
              <a:ext uri="{FF2B5EF4-FFF2-40B4-BE49-F238E27FC236}">
                <a16:creationId xmlns:a16="http://schemas.microsoft.com/office/drawing/2014/main" id="{5FCBE37A-9739-3E28-F654-47F74E7723A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368B2A9-469C-3D62-8E44-99F95B12A589}"/>
              </a:ext>
            </a:extLst>
          </p:cNvPr>
          <p:cNvSpPr>
            <a:spLocks noGrp="1"/>
          </p:cNvSpPr>
          <p:nvPr>
            <p:ph type="sldNum" sz="quarter" idx="12"/>
          </p:nvPr>
        </p:nvSpPr>
        <p:spPr/>
        <p:txBody>
          <a:bodyPr/>
          <a:lstStyle/>
          <a:p>
            <a:fld id="{17DB4CD3-6FCD-4147-AC87-203D489F7674}" type="slidenum">
              <a:rPr lang="en-US" smtClean="0"/>
              <a:t>‹#›</a:t>
            </a:fld>
            <a:endParaRPr lang="en-US" dirty="0"/>
          </a:p>
        </p:txBody>
      </p:sp>
    </p:spTree>
    <p:extLst>
      <p:ext uri="{BB962C8B-B14F-4D97-AF65-F5344CB8AC3E}">
        <p14:creationId xmlns:p14="http://schemas.microsoft.com/office/powerpoint/2010/main" val="11903135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D4D092-EA54-B213-7FBF-4C6341071EA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81610C7-644B-D740-67E3-E1647C9E49C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321CD64-3552-3CA5-3F02-4A767982B4D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B7B887B-E1AE-9FA1-C3C8-1D1468022FD9}"/>
              </a:ext>
            </a:extLst>
          </p:cNvPr>
          <p:cNvSpPr>
            <a:spLocks noGrp="1"/>
          </p:cNvSpPr>
          <p:nvPr>
            <p:ph type="dt" sz="half" idx="10"/>
          </p:nvPr>
        </p:nvSpPr>
        <p:spPr/>
        <p:txBody>
          <a:bodyPr/>
          <a:lstStyle/>
          <a:p>
            <a:fld id="{AE296466-80DC-4A71-A889-BF71D3BC13A2}" type="datetimeFigureOut">
              <a:rPr lang="en-US" smtClean="0"/>
              <a:t>5/1/2023</a:t>
            </a:fld>
            <a:endParaRPr lang="en-US" dirty="0"/>
          </a:p>
        </p:txBody>
      </p:sp>
      <p:sp>
        <p:nvSpPr>
          <p:cNvPr id="6" name="Footer Placeholder 5">
            <a:extLst>
              <a:ext uri="{FF2B5EF4-FFF2-40B4-BE49-F238E27FC236}">
                <a16:creationId xmlns:a16="http://schemas.microsoft.com/office/drawing/2014/main" id="{8EEEC715-6776-1E05-E695-86FD211518EA}"/>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298DBAEC-E0C7-E100-BA86-9A5C717B60E9}"/>
              </a:ext>
            </a:extLst>
          </p:cNvPr>
          <p:cNvSpPr>
            <a:spLocks noGrp="1"/>
          </p:cNvSpPr>
          <p:nvPr>
            <p:ph type="sldNum" sz="quarter" idx="12"/>
          </p:nvPr>
        </p:nvSpPr>
        <p:spPr/>
        <p:txBody>
          <a:bodyPr/>
          <a:lstStyle/>
          <a:p>
            <a:fld id="{17DB4CD3-6FCD-4147-AC87-203D489F7674}" type="slidenum">
              <a:rPr lang="en-US" smtClean="0"/>
              <a:t>‹#›</a:t>
            </a:fld>
            <a:endParaRPr lang="en-US" dirty="0"/>
          </a:p>
        </p:txBody>
      </p:sp>
    </p:spTree>
    <p:extLst>
      <p:ext uri="{BB962C8B-B14F-4D97-AF65-F5344CB8AC3E}">
        <p14:creationId xmlns:p14="http://schemas.microsoft.com/office/powerpoint/2010/main" val="1335374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71874-80AD-32DA-EEAB-5DBFF897267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2873202-9BC3-8090-BB7E-92D6CEB5876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41E8CC9-C591-0743-37D9-1723ABC3F51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AEEE821-C56F-9FEA-4E89-6301898BB30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58189E6-3145-FCC3-6ABF-B1BB5B1B900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B69FEB-705E-124B-8C9F-B9AC4A749C7E}"/>
              </a:ext>
            </a:extLst>
          </p:cNvPr>
          <p:cNvSpPr>
            <a:spLocks noGrp="1"/>
          </p:cNvSpPr>
          <p:nvPr>
            <p:ph type="dt" sz="half" idx="10"/>
          </p:nvPr>
        </p:nvSpPr>
        <p:spPr/>
        <p:txBody>
          <a:bodyPr/>
          <a:lstStyle/>
          <a:p>
            <a:fld id="{AE296466-80DC-4A71-A889-BF71D3BC13A2}" type="datetimeFigureOut">
              <a:rPr lang="en-US" smtClean="0"/>
              <a:t>5/1/2023</a:t>
            </a:fld>
            <a:endParaRPr lang="en-US" dirty="0"/>
          </a:p>
        </p:txBody>
      </p:sp>
      <p:sp>
        <p:nvSpPr>
          <p:cNvPr id="8" name="Footer Placeholder 7">
            <a:extLst>
              <a:ext uri="{FF2B5EF4-FFF2-40B4-BE49-F238E27FC236}">
                <a16:creationId xmlns:a16="http://schemas.microsoft.com/office/drawing/2014/main" id="{4F5CCF65-70E0-58B6-BB07-827E30B43262}"/>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53F07434-4B5C-D614-A461-C18567947095}"/>
              </a:ext>
            </a:extLst>
          </p:cNvPr>
          <p:cNvSpPr>
            <a:spLocks noGrp="1"/>
          </p:cNvSpPr>
          <p:nvPr>
            <p:ph type="sldNum" sz="quarter" idx="12"/>
          </p:nvPr>
        </p:nvSpPr>
        <p:spPr/>
        <p:txBody>
          <a:bodyPr/>
          <a:lstStyle/>
          <a:p>
            <a:fld id="{17DB4CD3-6FCD-4147-AC87-203D489F7674}" type="slidenum">
              <a:rPr lang="en-US" smtClean="0"/>
              <a:t>‹#›</a:t>
            </a:fld>
            <a:endParaRPr lang="en-US" dirty="0"/>
          </a:p>
        </p:txBody>
      </p:sp>
    </p:spTree>
    <p:extLst>
      <p:ext uri="{BB962C8B-B14F-4D97-AF65-F5344CB8AC3E}">
        <p14:creationId xmlns:p14="http://schemas.microsoft.com/office/powerpoint/2010/main" val="18489318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59A7DB-22AA-F6E9-0258-493ED68E46B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46687E6-91D2-E057-874F-2039F6458B8D}"/>
              </a:ext>
            </a:extLst>
          </p:cNvPr>
          <p:cNvSpPr>
            <a:spLocks noGrp="1"/>
          </p:cNvSpPr>
          <p:nvPr>
            <p:ph type="dt" sz="half" idx="10"/>
          </p:nvPr>
        </p:nvSpPr>
        <p:spPr/>
        <p:txBody>
          <a:bodyPr/>
          <a:lstStyle/>
          <a:p>
            <a:fld id="{AE296466-80DC-4A71-A889-BF71D3BC13A2}" type="datetimeFigureOut">
              <a:rPr lang="en-US" smtClean="0"/>
              <a:t>5/1/2023</a:t>
            </a:fld>
            <a:endParaRPr lang="en-US" dirty="0"/>
          </a:p>
        </p:txBody>
      </p:sp>
      <p:sp>
        <p:nvSpPr>
          <p:cNvPr id="4" name="Footer Placeholder 3">
            <a:extLst>
              <a:ext uri="{FF2B5EF4-FFF2-40B4-BE49-F238E27FC236}">
                <a16:creationId xmlns:a16="http://schemas.microsoft.com/office/drawing/2014/main" id="{1DBD0CAA-B3F5-1B83-1886-537BCF0F11E9}"/>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43BF7EFB-B6B4-87A9-4042-9EF5D8AD87C8}"/>
              </a:ext>
            </a:extLst>
          </p:cNvPr>
          <p:cNvSpPr>
            <a:spLocks noGrp="1"/>
          </p:cNvSpPr>
          <p:nvPr>
            <p:ph type="sldNum" sz="quarter" idx="12"/>
          </p:nvPr>
        </p:nvSpPr>
        <p:spPr/>
        <p:txBody>
          <a:bodyPr/>
          <a:lstStyle/>
          <a:p>
            <a:fld id="{17DB4CD3-6FCD-4147-AC87-203D489F7674}" type="slidenum">
              <a:rPr lang="en-US" smtClean="0"/>
              <a:t>‹#›</a:t>
            </a:fld>
            <a:endParaRPr lang="en-US" dirty="0"/>
          </a:p>
        </p:txBody>
      </p:sp>
    </p:spTree>
    <p:extLst>
      <p:ext uri="{BB962C8B-B14F-4D97-AF65-F5344CB8AC3E}">
        <p14:creationId xmlns:p14="http://schemas.microsoft.com/office/powerpoint/2010/main" val="6376125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5514172-A08B-85FF-62DE-DDC6D126D054}"/>
              </a:ext>
            </a:extLst>
          </p:cNvPr>
          <p:cNvSpPr>
            <a:spLocks noGrp="1"/>
          </p:cNvSpPr>
          <p:nvPr>
            <p:ph type="dt" sz="half" idx="10"/>
          </p:nvPr>
        </p:nvSpPr>
        <p:spPr/>
        <p:txBody>
          <a:bodyPr/>
          <a:lstStyle/>
          <a:p>
            <a:fld id="{AE296466-80DC-4A71-A889-BF71D3BC13A2}" type="datetimeFigureOut">
              <a:rPr lang="en-US" smtClean="0"/>
              <a:t>5/1/2023</a:t>
            </a:fld>
            <a:endParaRPr lang="en-US" dirty="0"/>
          </a:p>
        </p:txBody>
      </p:sp>
      <p:sp>
        <p:nvSpPr>
          <p:cNvPr id="3" name="Footer Placeholder 2">
            <a:extLst>
              <a:ext uri="{FF2B5EF4-FFF2-40B4-BE49-F238E27FC236}">
                <a16:creationId xmlns:a16="http://schemas.microsoft.com/office/drawing/2014/main" id="{BBD0A2DE-79E4-995F-FD82-19B60E579126}"/>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A9C6BE9E-C0F9-8DE8-873F-710D6DF529E6}"/>
              </a:ext>
            </a:extLst>
          </p:cNvPr>
          <p:cNvSpPr>
            <a:spLocks noGrp="1"/>
          </p:cNvSpPr>
          <p:nvPr>
            <p:ph type="sldNum" sz="quarter" idx="12"/>
          </p:nvPr>
        </p:nvSpPr>
        <p:spPr/>
        <p:txBody>
          <a:bodyPr/>
          <a:lstStyle/>
          <a:p>
            <a:fld id="{17DB4CD3-6FCD-4147-AC87-203D489F7674}" type="slidenum">
              <a:rPr lang="en-US" smtClean="0"/>
              <a:t>‹#›</a:t>
            </a:fld>
            <a:endParaRPr lang="en-US" dirty="0"/>
          </a:p>
        </p:txBody>
      </p:sp>
    </p:spTree>
    <p:extLst>
      <p:ext uri="{BB962C8B-B14F-4D97-AF65-F5344CB8AC3E}">
        <p14:creationId xmlns:p14="http://schemas.microsoft.com/office/powerpoint/2010/main" val="33217404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C32A68-96D4-095F-B989-FA01FA2C902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572FB3C-D60E-3294-ACD5-1528B86870A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A045986-2BBD-5730-BE33-B11195A4B06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52817CB-C0EE-8A8B-BB4C-E77D91229774}"/>
              </a:ext>
            </a:extLst>
          </p:cNvPr>
          <p:cNvSpPr>
            <a:spLocks noGrp="1"/>
          </p:cNvSpPr>
          <p:nvPr>
            <p:ph type="dt" sz="half" idx="10"/>
          </p:nvPr>
        </p:nvSpPr>
        <p:spPr/>
        <p:txBody>
          <a:bodyPr/>
          <a:lstStyle/>
          <a:p>
            <a:fld id="{AE296466-80DC-4A71-A889-BF71D3BC13A2}" type="datetimeFigureOut">
              <a:rPr lang="en-US" smtClean="0"/>
              <a:t>5/1/2023</a:t>
            </a:fld>
            <a:endParaRPr lang="en-US" dirty="0"/>
          </a:p>
        </p:txBody>
      </p:sp>
      <p:sp>
        <p:nvSpPr>
          <p:cNvPr id="6" name="Footer Placeholder 5">
            <a:extLst>
              <a:ext uri="{FF2B5EF4-FFF2-40B4-BE49-F238E27FC236}">
                <a16:creationId xmlns:a16="http://schemas.microsoft.com/office/drawing/2014/main" id="{0B9CE361-BAE2-4C32-9F0C-E0DB73F970B7}"/>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8168F392-DA93-3455-7425-6BFF470A8E83}"/>
              </a:ext>
            </a:extLst>
          </p:cNvPr>
          <p:cNvSpPr>
            <a:spLocks noGrp="1"/>
          </p:cNvSpPr>
          <p:nvPr>
            <p:ph type="sldNum" sz="quarter" idx="12"/>
          </p:nvPr>
        </p:nvSpPr>
        <p:spPr/>
        <p:txBody>
          <a:bodyPr/>
          <a:lstStyle/>
          <a:p>
            <a:fld id="{17DB4CD3-6FCD-4147-AC87-203D489F7674}" type="slidenum">
              <a:rPr lang="en-US" smtClean="0"/>
              <a:t>‹#›</a:t>
            </a:fld>
            <a:endParaRPr lang="en-US" dirty="0"/>
          </a:p>
        </p:txBody>
      </p:sp>
    </p:spTree>
    <p:extLst>
      <p:ext uri="{BB962C8B-B14F-4D97-AF65-F5344CB8AC3E}">
        <p14:creationId xmlns:p14="http://schemas.microsoft.com/office/powerpoint/2010/main" val="14744425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063949-A0F5-7D16-0C7B-2EC25C4F2F7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CF68380-4DC0-5E75-1733-1DD501796E4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D37CC8EF-3738-9379-CDBC-EC7B0289379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8D333D5-5300-3D3C-3C8E-7B339EF29B68}"/>
              </a:ext>
            </a:extLst>
          </p:cNvPr>
          <p:cNvSpPr>
            <a:spLocks noGrp="1"/>
          </p:cNvSpPr>
          <p:nvPr>
            <p:ph type="dt" sz="half" idx="10"/>
          </p:nvPr>
        </p:nvSpPr>
        <p:spPr/>
        <p:txBody>
          <a:bodyPr/>
          <a:lstStyle/>
          <a:p>
            <a:fld id="{AE296466-80DC-4A71-A889-BF71D3BC13A2}" type="datetimeFigureOut">
              <a:rPr lang="en-US" smtClean="0"/>
              <a:t>5/1/2023</a:t>
            </a:fld>
            <a:endParaRPr lang="en-US" dirty="0"/>
          </a:p>
        </p:txBody>
      </p:sp>
      <p:sp>
        <p:nvSpPr>
          <p:cNvPr id="6" name="Footer Placeholder 5">
            <a:extLst>
              <a:ext uri="{FF2B5EF4-FFF2-40B4-BE49-F238E27FC236}">
                <a16:creationId xmlns:a16="http://schemas.microsoft.com/office/drawing/2014/main" id="{51EC0D0F-D5B5-0D5E-435F-B90928321827}"/>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A9570E66-01CF-54D5-D5A0-8AD3507D08FC}"/>
              </a:ext>
            </a:extLst>
          </p:cNvPr>
          <p:cNvSpPr>
            <a:spLocks noGrp="1"/>
          </p:cNvSpPr>
          <p:nvPr>
            <p:ph type="sldNum" sz="quarter" idx="12"/>
          </p:nvPr>
        </p:nvSpPr>
        <p:spPr/>
        <p:txBody>
          <a:bodyPr/>
          <a:lstStyle/>
          <a:p>
            <a:fld id="{17DB4CD3-6FCD-4147-AC87-203D489F7674}" type="slidenum">
              <a:rPr lang="en-US" smtClean="0"/>
              <a:t>‹#›</a:t>
            </a:fld>
            <a:endParaRPr lang="en-US" dirty="0"/>
          </a:p>
        </p:txBody>
      </p:sp>
    </p:spTree>
    <p:extLst>
      <p:ext uri="{BB962C8B-B14F-4D97-AF65-F5344CB8AC3E}">
        <p14:creationId xmlns:p14="http://schemas.microsoft.com/office/powerpoint/2010/main" val="25148203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688BB20-8900-25F1-3B7E-62A8D2A61BE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A111BCB-8AE1-CE61-B22B-88B419A954E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69FA96B-7146-1A8D-E9D1-EEE4535D294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E296466-80DC-4A71-A889-BF71D3BC13A2}" type="datetimeFigureOut">
              <a:rPr lang="en-US" smtClean="0"/>
              <a:t>5/1/2023</a:t>
            </a:fld>
            <a:endParaRPr lang="en-US" dirty="0"/>
          </a:p>
        </p:txBody>
      </p:sp>
      <p:sp>
        <p:nvSpPr>
          <p:cNvPr id="5" name="Footer Placeholder 4">
            <a:extLst>
              <a:ext uri="{FF2B5EF4-FFF2-40B4-BE49-F238E27FC236}">
                <a16:creationId xmlns:a16="http://schemas.microsoft.com/office/drawing/2014/main" id="{81FDED0E-DC92-ABEC-6082-4CC97144F1E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53A5CFB2-638F-4FE4-E5B8-A33EE0964B0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7DB4CD3-6FCD-4147-AC87-203D489F7674}" type="slidenum">
              <a:rPr lang="en-US" smtClean="0"/>
              <a:t>‹#›</a:t>
            </a:fld>
            <a:endParaRPr lang="en-US" dirty="0"/>
          </a:p>
        </p:txBody>
      </p:sp>
    </p:spTree>
    <p:extLst>
      <p:ext uri="{BB962C8B-B14F-4D97-AF65-F5344CB8AC3E}">
        <p14:creationId xmlns:p14="http://schemas.microsoft.com/office/powerpoint/2010/main" val="226919261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2.png"/><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2.png"/><Relationship Id="rId5" Type="http://schemas.openxmlformats.org/officeDocument/2006/relationships/image" Target="../media/image18.pn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2.pn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2.png"/><Relationship Id="rId5" Type="http://schemas.openxmlformats.org/officeDocument/2006/relationships/image" Target="../media/image21.png"/><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5" Type="http://schemas.openxmlformats.org/officeDocument/2006/relationships/image" Target="../media/image2.png"/><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2.png"/><Relationship Id="rId5" Type="http://schemas.openxmlformats.org/officeDocument/2006/relationships/image" Target="../media/image24.png"/><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2.png"/><Relationship Id="rId5" Type="http://schemas.openxmlformats.org/officeDocument/2006/relationships/image" Target="../media/image26.png"/><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image" Target="../media/image2.png"/><Relationship Id="rId5" Type="http://schemas.openxmlformats.org/officeDocument/2006/relationships/image" Target="../media/image28.png"/><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7.m4a"/><Relationship Id="rId1" Type="http://schemas.microsoft.com/office/2007/relationships/media" Target="../media/media17.m4a"/><Relationship Id="rId6" Type="http://schemas.openxmlformats.org/officeDocument/2006/relationships/image" Target="../media/image2.png"/><Relationship Id="rId5" Type="http://schemas.openxmlformats.org/officeDocument/2006/relationships/image" Target="../media/image30.png"/><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8.m4a"/><Relationship Id="rId1" Type="http://schemas.microsoft.com/office/2007/relationships/media" Target="../media/media18.m4a"/><Relationship Id="rId5" Type="http://schemas.openxmlformats.org/officeDocument/2006/relationships/image" Target="../media/image2.png"/><Relationship Id="rId4" Type="http://schemas.openxmlformats.org/officeDocument/2006/relationships/image" Target="../media/image3.jpe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2.png"/><Relationship Id="rId4" Type="http://schemas.openxmlformats.org/officeDocument/2006/relationships/image" Target="../media/image3.jpe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2.png"/><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2.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2.png"/><Relationship Id="rId5" Type="http://schemas.openxmlformats.org/officeDocument/2006/relationships/image" Target="../media/image7.png"/><Relationship Id="rId4" Type="http://schemas.openxmlformats.org/officeDocument/2006/relationships/image" Target="../media/image3.jpeg"/></Relationships>
</file>

<file path=ppt/slides/_rels/slide6.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2.xml"/><Relationship Id="rId7" Type="http://schemas.openxmlformats.org/officeDocument/2006/relationships/image" Target="../media/image11.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2.png"/><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2.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2.png"/><Relationship Id="rId5" Type="http://schemas.openxmlformats.org/officeDocument/2006/relationships/image" Target="../media/image16.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8A95209C-5275-4E15-8EA7-7F42980ABF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close-up of a jellyfish&#10;&#10;Description automatically generated with medium confidence">
            <a:extLst>
              <a:ext uri="{FF2B5EF4-FFF2-40B4-BE49-F238E27FC236}">
                <a16:creationId xmlns:a16="http://schemas.microsoft.com/office/drawing/2014/main" id="{509F25D4-2CB0-C1EF-C6F6-4A998351A0B9}"/>
              </a:ext>
            </a:extLst>
          </p:cNvPr>
          <p:cNvPicPr>
            <a:picLocks noChangeAspect="1"/>
          </p:cNvPicPr>
          <p:nvPr/>
        </p:nvPicPr>
        <p:blipFill rotWithShape="1">
          <a:blip r:embed="rId4">
            <a:alphaModFix amt="50000"/>
            <a:extLst>
              <a:ext uri="{28A0092B-C50C-407E-A947-70E740481C1C}">
                <a14:useLocalDpi xmlns:a14="http://schemas.microsoft.com/office/drawing/2010/main" val="0"/>
              </a:ext>
            </a:extLst>
          </a:blip>
          <a:srcRect r="25"/>
          <a:stretch/>
        </p:blipFill>
        <p:spPr>
          <a:xfrm>
            <a:off x="20" y="10"/>
            <a:ext cx="12188931" cy="6857990"/>
          </a:xfrm>
          <a:prstGeom prst="rect">
            <a:avLst/>
          </a:prstGeom>
        </p:spPr>
      </p:pic>
      <p:sp>
        <p:nvSpPr>
          <p:cNvPr id="2" name="Title 1">
            <a:extLst>
              <a:ext uri="{FF2B5EF4-FFF2-40B4-BE49-F238E27FC236}">
                <a16:creationId xmlns:a16="http://schemas.microsoft.com/office/drawing/2014/main" id="{D74BD6A1-5251-55BE-8C70-0A36B8F0E00C}"/>
              </a:ext>
            </a:extLst>
          </p:cNvPr>
          <p:cNvSpPr>
            <a:spLocks noGrp="1"/>
          </p:cNvSpPr>
          <p:nvPr>
            <p:ph type="ctrTitle"/>
          </p:nvPr>
        </p:nvSpPr>
        <p:spPr>
          <a:xfrm>
            <a:off x="1527048" y="1124712"/>
            <a:ext cx="9144000" cy="3063240"/>
          </a:xfrm>
        </p:spPr>
        <p:txBody>
          <a:bodyPr>
            <a:normAutofit/>
          </a:bodyPr>
          <a:lstStyle/>
          <a:p>
            <a:r>
              <a:rPr lang="en-US" sz="6600">
                <a:solidFill>
                  <a:srgbClr val="FFFFFF"/>
                </a:solidFill>
              </a:rPr>
              <a:t>PHC6791 Data Visualisation in Health Sciences</a:t>
            </a:r>
          </a:p>
        </p:txBody>
      </p:sp>
      <p:sp>
        <p:nvSpPr>
          <p:cNvPr id="3" name="Subtitle 2">
            <a:extLst>
              <a:ext uri="{FF2B5EF4-FFF2-40B4-BE49-F238E27FC236}">
                <a16:creationId xmlns:a16="http://schemas.microsoft.com/office/drawing/2014/main" id="{7C467069-8C37-4812-9360-B09CDEA7939B}"/>
              </a:ext>
            </a:extLst>
          </p:cNvPr>
          <p:cNvSpPr>
            <a:spLocks noGrp="1"/>
          </p:cNvSpPr>
          <p:nvPr>
            <p:ph type="subTitle" idx="1"/>
          </p:nvPr>
        </p:nvSpPr>
        <p:spPr>
          <a:xfrm>
            <a:off x="1527048" y="4599432"/>
            <a:ext cx="9144000" cy="1227520"/>
          </a:xfrm>
        </p:spPr>
        <p:txBody>
          <a:bodyPr>
            <a:normAutofit/>
          </a:bodyPr>
          <a:lstStyle/>
          <a:p>
            <a:r>
              <a:rPr lang="en-US" dirty="0">
                <a:solidFill>
                  <a:srgbClr val="FFFFFF"/>
                </a:solidFill>
              </a:rPr>
              <a:t>Individual Project</a:t>
            </a:r>
          </a:p>
          <a:p>
            <a:r>
              <a:rPr lang="en-US" dirty="0">
                <a:solidFill>
                  <a:srgbClr val="FFFFFF"/>
                </a:solidFill>
              </a:rPr>
              <a:t>Exploring the Impact of Age, Smoking, and Other Factors on Stroke Incidence</a:t>
            </a:r>
          </a:p>
        </p:txBody>
      </p:sp>
      <p:sp>
        <p:nvSpPr>
          <p:cNvPr id="35" name="sketchy box">
            <a:extLst>
              <a:ext uri="{FF2B5EF4-FFF2-40B4-BE49-F238E27FC236}">
                <a16:creationId xmlns:a16="http://schemas.microsoft.com/office/drawing/2014/main" id="{4F2ED431-E304-4FF0-9F4E-032783C9D6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38200" y="720953"/>
            <a:ext cx="10515600" cy="5416094"/>
          </a:xfrm>
          <a:custGeom>
            <a:avLst/>
            <a:gdLst>
              <a:gd name="connsiteX0" fmla="*/ 0 w 10515600"/>
              <a:gd name="connsiteY0" fmla="*/ 0 h 5416094"/>
              <a:gd name="connsiteX1" fmla="*/ 552069 w 10515600"/>
              <a:gd name="connsiteY1" fmla="*/ 0 h 5416094"/>
              <a:gd name="connsiteX2" fmla="*/ 893826 w 10515600"/>
              <a:gd name="connsiteY2" fmla="*/ 0 h 5416094"/>
              <a:gd name="connsiteX3" fmla="*/ 1761363 w 10515600"/>
              <a:gd name="connsiteY3" fmla="*/ 0 h 5416094"/>
              <a:gd name="connsiteX4" fmla="*/ 2313432 w 10515600"/>
              <a:gd name="connsiteY4" fmla="*/ 0 h 5416094"/>
              <a:gd name="connsiteX5" fmla="*/ 2865501 w 10515600"/>
              <a:gd name="connsiteY5" fmla="*/ 0 h 5416094"/>
              <a:gd name="connsiteX6" fmla="*/ 3733038 w 10515600"/>
              <a:gd name="connsiteY6" fmla="*/ 0 h 5416094"/>
              <a:gd name="connsiteX7" fmla="*/ 4179951 w 10515600"/>
              <a:gd name="connsiteY7" fmla="*/ 0 h 5416094"/>
              <a:gd name="connsiteX8" fmla="*/ 5047488 w 10515600"/>
              <a:gd name="connsiteY8" fmla="*/ 0 h 5416094"/>
              <a:gd name="connsiteX9" fmla="*/ 5915025 w 10515600"/>
              <a:gd name="connsiteY9" fmla="*/ 0 h 5416094"/>
              <a:gd name="connsiteX10" fmla="*/ 6572250 w 10515600"/>
              <a:gd name="connsiteY10" fmla="*/ 0 h 5416094"/>
              <a:gd name="connsiteX11" fmla="*/ 7439787 w 10515600"/>
              <a:gd name="connsiteY11" fmla="*/ 0 h 5416094"/>
              <a:gd name="connsiteX12" fmla="*/ 7991856 w 10515600"/>
              <a:gd name="connsiteY12" fmla="*/ 0 h 5416094"/>
              <a:gd name="connsiteX13" fmla="*/ 8543925 w 10515600"/>
              <a:gd name="connsiteY13" fmla="*/ 0 h 5416094"/>
              <a:gd name="connsiteX14" fmla="*/ 9306306 w 10515600"/>
              <a:gd name="connsiteY14" fmla="*/ 0 h 5416094"/>
              <a:gd name="connsiteX15" fmla="*/ 9858375 w 10515600"/>
              <a:gd name="connsiteY15" fmla="*/ 0 h 5416094"/>
              <a:gd name="connsiteX16" fmla="*/ 10515600 w 10515600"/>
              <a:gd name="connsiteY16" fmla="*/ 0 h 5416094"/>
              <a:gd name="connsiteX17" fmla="*/ 10515600 w 10515600"/>
              <a:gd name="connsiteY17" fmla="*/ 785334 h 5416094"/>
              <a:gd name="connsiteX18" fmla="*/ 10515600 w 10515600"/>
              <a:gd name="connsiteY18" fmla="*/ 1516506 h 5416094"/>
              <a:gd name="connsiteX19" fmla="*/ 10515600 w 10515600"/>
              <a:gd name="connsiteY19" fmla="*/ 2247679 h 5416094"/>
              <a:gd name="connsiteX20" fmla="*/ 10515600 w 10515600"/>
              <a:gd name="connsiteY20" fmla="*/ 2762208 h 5416094"/>
              <a:gd name="connsiteX21" fmla="*/ 10515600 w 10515600"/>
              <a:gd name="connsiteY21" fmla="*/ 3330898 h 5416094"/>
              <a:gd name="connsiteX22" fmla="*/ 10515600 w 10515600"/>
              <a:gd name="connsiteY22" fmla="*/ 4062071 h 5416094"/>
              <a:gd name="connsiteX23" fmla="*/ 10515600 w 10515600"/>
              <a:gd name="connsiteY23" fmla="*/ 4684921 h 5416094"/>
              <a:gd name="connsiteX24" fmla="*/ 10515600 w 10515600"/>
              <a:gd name="connsiteY24" fmla="*/ 5416094 h 5416094"/>
              <a:gd name="connsiteX25" fmla="*/ 9753219 w 10515600"/>
              <a:gd name="connsiteY25" fmla="*/ 5416094 h 5416094"/>
              <a:gd name="connsiteX26" fmla="*/ 9411462 w 10515600"/>
              <a:gd name="connsiteY26" fmla="*/ 5416094 h 5416094"/>
              <a:gd name="connsiteX27" fmla="*/ 8754237 w 10515600"/>
              <a:gd name="connsiteY27" fmla="*/ 5416094 h 5416094"/>
              <a:gd name="connsiteX28" fmla="*/ 8307324 w 10515600"/>
              <a:gd name="connsiteY28" fmla="*/ 5416094 h 5416094"/>
              <a:gd name="connsiteX29" fmla="*/ 7544943 w 10515600"/>
              <a:gd name="connsiteY29" fmla="*/ 5416094 h 5416094"/>
              <a:gd name="connsiteX30" fmla="*/ 7098030 w 10515600"/>
              <a:gd name="connsiteY30" fmla="*/ 5416094 h 5416094"/>
              <a:gd name="connsiteX31" fmla="*/ 6335649 w 10515600"/>
              <a:gd name="connsiteY31" fmla="*/ 5416094 h 5416094"/>
              <a:gd name="connsiteX32" fmla="*/ 5993892 w 10515600"/>
              <a:gd name="connsiteY32" fmla="*/ 5416094 h 5416094"/>
              <a:gd name="connsiteX33" fmla="*/ 5231511 w 10515600"/>
              <a:gd name="connsiteY33" fmla="*/ 5416094 h 5416094"/>
              <a:gd name="connsiteX34" fmla="*/ 4784598 w 10515600"/>
              <a:gd name="connsiteY34" fmla="*/ 5416094 h 5416094"/>
              <a:gd name="connsiteX35" fmla="*/ 4442841 w 10515600"/>
              <a:gd name="connsiteY35" fmla="*/ 5416094 h 5416094"/>
              <a:gd name="connsiteX36" fmla="*/ 3995928 w 10515600"/>
              <a:gd name="connsiteY36" fmla="*/ 5416094 h 5416094"/>
              <a:gd name="connsiteX37" fmla="*/ 3233547 w 10515600"/>
              <a:gd name="connsiteY37" fmla="*/ 5416094 h 5416094"/>
              <a:gd name="connsiteX38" fmla="*/ 2786634 w 10515600"/>
              <a:gd name="connsiteY38" fmla="*/ 5416094 h 5416094"/>
              <a:gd name="connsiteX39" fmla="*/ 2444877 w 10515600"/>
              <a:gd name="connsiteY39" fmla="*/ 5416094 h 5416094"/>
              <a:gd name="connsiteX40" fmla="*/ 1997964 w 10515600"/>
              <a:gd name="connsiteY40" fmla="*/ 5416094 h 5416094"/>
              <a:gd name="connsiteX41" fmla="*/ 1445895 w 10515600"/>
              <a:gd name="connsiteY41" fmla="*/ 5416094 h 5416094"/>
              <a:gd name="connsiteX42" fmla="*/ 788670 w 10515600"/>
              <a:gd name="connsiteY42" fmla="*/ 5416094 h 5416094"/>
              <a:gd name="connsiteX43" fmla="*/ 0 w 10515600"/>
              <a:gd name="connsiteY43" fmla="*/ 5416094 h 5416094"/>
              <a:gd name="connsiteX44" fmla="*/ 0 w 10515600"/>
              <a:gd name="connsiteY44" fmla="*/ 4630760 h 5416094"/>
              <a:gd name="connsiteX45" fmla="*/ 0 w 10515600"/>
              <a:gd name="connsiteY45" fmla="*/ 3953749 h 5416094"/>
              <a:gd name="connsiteX46" fmla="*/ 0 w 10515600"/>
              <a:gd name="connsiteY46" fmla="*/ 3276737 h 5416094"/>
              <a:gd name="connsiteX47" fmla="*/ 0 w 10515600"/>
              <a:gd name="connsiteY47" fmla="*/ 2599725 h 5416094"/>
              <a:gd name="connsiteX48" fmla="*/ 0 w 10515600"/>
              <a:gd name="connsiteY48" fmla="*/ 1922713 h 5416094"/>
              <a:gd name="connsiteX49" fmla="*/ 0 w 10515600"/>
              <a:gd name="connsiteY49" fmla="*/ 1299863 h 5416094"/>
              <a:gd name="connsiteX50" fmla="*/ 0 w 10515600"/>
              <a:gd name="connsiteY50" fmla="*/ 0 h 5416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0515600" h="5416094"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24919" y="196329"/>
                  <a:pt x="10549062" y="488432"/>
                  <a:pt x="10515600" y="785334"/>
                </a:cubicBezTo>
                <a:cubicBezTo>
                  <a:pt x="10482138" y="1082236"/>
                  <a:pt x="10536385" y="1323726"/>
                  <a:pt x="10515600" y="1516506"/>
                </a:cubicBezTo>
                <a:cubicBezTo>
                  <a:pt x="10494815" y="1709286"/>
                  <a:pt x="10546328" y="2097632"/>
                  <a:pt x="10515600" y="2247679"/>
                </a:cubicBezTo>
                <a:cubicBezTo>
                  <a:pt x="10484872" y="2397726"/>
                  <a:pt x="10491771" y="2577292"/>
                  <a:pt x="10515600" y="2762208"/>
                </a:cubicBezTo>
                <a:cubicBezTo>
                  <a:pt x="10539429" y="2947124"/>
                  <a:pt x="10511007" y="3105736"/>
                  <a:pt x="10515600" y="3330898"/>
                </a:cubicBezTo>
                <a:cubicBezTo>
                  <a:pt x="10520194" y="3556060"/>
                  <a:pt x="10497393" y="3882611"/>
                  <a:pt x="10515600" y="4062071"/>
                </a:cubicBezTo>
                <a:cubicBezTo>
                  <a:pt x="10533807" y="4241531"/>
                  <a:pt x="10544791" y="4505155"/>
                  <a:pt x="10515600" y="4684921"/>
                </a:cubicBezTo>
                <a:cubicBezTo>
                  <a:pt x="10486410" y="4864687"/>
                  <a:pt x="10497356" y="5246484"/>
                  <a:pt x="10515600" y="5416094"/>
                </a:cubicBezTo>
                <a:cubicBezTo>
                  <a:pt x="10245623" y="5445692"/>
                  <a:pt x="10029676" y="5415505"/>
                  <a:pt x="9753219" y="5416094"/>
                </a:cubicBezTo>
                <a:cubicBezTo>
                  <a:pt x="9476762" y="5416683"/>
                  <a:pt x="9553148" y="5422760"/>
                  <a:pt x="9411462" y="5416094"/>
                </a:cubicBezTo>
                <a:cubicBezTo>
                  <a:pt x="9269776" y="5409428"/>
                  <a:pt x="8927709" y="5385012"/>
                  <a:pt x="8754237" y="5416094"/>
                </a:cubicBezTo>
                <a:cubicBezTo>
                  <a:pt x="8580766" y="5447176"/>
                  <a:pt x="8413264" y="5410024"/>
                  <a:pt x="8307324" y="5416094"/>
                </a:cubicBezTo>
                <a:cubicBezTo>
                  <a:pt x="8201384" y="5422164"/>
                  <a:pt x="7912690" y="5421686"/>
                  <a:pt x="7544943" y="5416094"/>
                </a:cubicBezTo>
                <a:cubicBezTo>
                  <a:pt x="7177196" y="5410502"/>
                  <a:pt x="7304235" y="5418502"/>
                  <a:pt x="7098030" y="5416094"/>
                </a:cubicBezTo>
                <a:cubicBezTo>
                  <a:pt x="6891825" y="5413686"/>
                  <a:pt x="6541479" y="5434609"/>
                  <a:pt x="6335649" y="5416094"/>
                </a:cubicBezTo>
                <a:cubicBezTo>
                  <a:pt x="6129819" y="5397579"/>
                  <a:pt x="6106541" y="5402791"/>
                  <a:pt x="5993892" y="5416094"/>
                </a:cubicBezTo>
                <a:cubicBezTo>
                  <a:pt x="5881243" y="5429397"/>
                  <a:pt x="5545248" y="5437743"/>
                  <a:pt x="5231511" y="5416094"/>
                </a:cubicBezTo>
                <a:cubicBezTo>
                  <a:pt x="4917774" y="5394445"/>
                  <a:pt x="4963237" y="5426599"/>
                  <a:pt x="4784598" y="5416094"/>
                </a:cubicBezTo>
                <a:cubicBezTo>
                  <a:pt x="4605959" y="5405589"/>
                  <a:pt x="4605904" y="5406658"/>
                  <a:pt x="4442841" y="5416094"/>
                </a:cubicBezTo>
                <a:cubicBezTo>
                  <a:pt x="4279778" y="5425530"/>
                  <a:pt x="4177180" y="5426138"/>
                  <a:pt x="3995928" y="5416094"/>
                </a:cubicBezTo>
                <a:cubicBezTo>
                  <a:pt x="3814676" y="5406050"/>
                  <a:pt x="3516440" y="5429234"/>
                  <a:pt x="3233547" y="5416094"/>
                </a:cubicBezTo>
                <a:cubicBezTo>
                  <a:pt x="2950654" y="5402954"/>
                  <a:pt x="2884354" y="5436103"/>
                  <a:pt x="2786634" y="5416094"/>
                </a:cubicBezTo>
                <a:cubicBezTo>
                  <a:pt x="2688914" y="5396085"/>
                  <a:pt x="2522958" y="5423232"/>
                  <a:pt x="2444877" y="5416094"/>
                </a:cubicBezTo>
                <a:cubicBezTo>
                  <a:pt x="2366796" y="5408956"/>
                  <a:pt x="2104768" y="5395479"/>
                  <a:pt x="1997964" y="5416094"/>
                </a:cubicBezTo>
                <a:cubicBezTo>
                  <a:pt x="1891160" y="5436709"/>
                  <a:pt x="1573016" y="5412376"/>
                  <a:pt x="1445895" y="5416094"/>
                </a:cubicBezTo>
                <a:cubicBezTo>
                  <a:pt x="1318774" y="5419812"/>
                  <a:pt x="986443" y="5400529"/>
                  <a:pt x="788670" y="5416094"/>
                </a:cubicBezTo>
                <a:cubicBezTo>
                  <a:pt x="590897" y="5431659"/>
                  <a:pt x="363709" y="5381266"/>
                  <a:pt x="0" y="5416094"/>
                </a:cubicBezTo>
                <a:cubicBezTo>
                  <a:pt x="-22973" y="5218643"/>
                  <a:pt x="-26699" y="5010779"/>
                  <a:pt x="0" y="4630760"/>
                </a:cubicBezTo>
                <a:cubicBezTo>
                  <a:pt x="26699" y="4250741"/>
                  <a:pt x="-15389" y="4196664"/>
                  <a:pt x="0" y="3953749"/>
                </a:cubicBezTo>
                <a:cubicBezTo>
                  <a:pt x="15389" y="3710834"/>
                  <a:pt x="468" y="3611311"/>
                  <a:pt x="0" y="3276737"/>
                </a:cubicBezTo>
                <a:cubicBezTo>
                  <a:pt x="-468" y="2942163"/>
                  <a:pt x="15360" y="2781998"/>
                  <a:pt x="0" y="2599725"/>
                </a:cubicBezTo>
                <a:cubicBezTo>
                  <a:pt x="-15360" y="2417452"/>
                  <a:pt x="14816" y="2100232"/>
                  <a:pt x="0" y="1922713"/>
                </a:cubicBezTo>
                <a:cubicBezTo>
                  <a:pt x="-14816" y="1745194"/>
                  <a:pt x="-24648" y="1604167"/>
                  <a:pt x="0" y="1299863"/>
                </a:cubicBezTo>
                <a:cubicBezTo>
                  <a:pt x="24648" y="995559"/>
                  <a:pt x="2182" y="279525"/>
                  <a:pt x="0" y="0"/>
                </a:cubicBezTo>
                <a:close/>
              </a:path>
            </a:pathLst>
          </a:custGeom>
          <a:noFill/>
          <a:ln w="47625" cap="rnd">
            <a:solidFill>
              <a:srgbClr val="FFFFFF">
                <a:alpha val="75000"/>
              </a:srgbClr>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sketchy line">
            <a:extLst>
              <a:ext uri="{FF2B5EF4-FFF2-40B4-BE49-F238E27FC236}">
                <a16:creationId xmlns:a16="http://schemas.microsoft.com/office/drawing/2014/main" id="{4E87FCFB-2CCE-460D-B3DD-557C8BD1B9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419423"/>
            <a:ext cx="4243589" cy="18288"/>
          </a:xfrm>
          <a:custGeom>
            <a:avLst/>
            <a:gdLst>
              <a:gd name="connsiteX0" fmla="*/ 0 w 4243589"/>
              <a:gd name="connsiteY0" fmla="*/ 0 h 18288"/>
              <a:gd name="connsiteX1" fmla="*/ 563791 w 4243589"/>
              <a:gd name="connsiteY1" fmla="*/ 0 h 18288"/>
              <a:gd name="connsiteX2" fmla="*/ 1042710 w 4243589"/>
              <a:gd name="connsiteY2" fmla="*/ 0 h 18288"/>
              <a:gd name="connsiteX3" fmla="*/ 1564066 w 4243589"/>
              <a:gd name="connsiteY3" fmla="*/ 0 h 18288"/>
              <a:gd name="connsiteX4" fmla="*/ 2212729 w 4243589"/>
              <a:gd name="connsiteY4" fmla="*/ 0 h 18288"/>
              <a:gd name="connsiteX5" fmla="*/ 2776520 w 4243589"/>
              <a:gd name="connsiteY5" fmla="*/ 0 h 18288"/>
              <a:gd name="connsiteX6" fmla="*/ 3297875 w 4243589"/>
              <a:gd name="connsiteY6" fmla="*/ 0 h 18288"/>
              <a:gd name="connsiteX7" fmla="*/ 4243589 w 4243589"/>
              <a:gd name="connsiteY7" fmla="*/ 0 h 18288"/>
              <a:gd name="connsiteX8" fmla="*/ 4243589 w 4243589"/>
              <a:gd name="connsiteY8" fmla="*/ 18288 h 18288"/>
              <a:gd name="connsiteX9" fmla="*/ 3637362 w 4243589"/>
              <a:gd name="connsiteY9" fmla="*/ 18288 h 18288"/>
              <a:gd name="connsiteX10" fmla="*/ 3116007 w 4243589"/>
              <a:gd name="connsiteY10" fmla="*/ 18288 h 18288"/>
              <a:gd name="connsiteX11" fmla="*/ 2424908 w 4243589"/>
              <a:gd name="connsiteY11" fmla="*/ 18288 h 18288"/>
              <a:gd name="connsiteX12" fmla="*/ 1861117 w 4243589"/>
              <a:gd name="connsiteY12" fmla="*/ 18288 h 18288"/>
              <a:gd name="connsiteX13" fmla="*/ 1382198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3987" y="7429"/>
                  <a:pt x="4243569" y="10822"/>
                  <a:pt x="4243589" y="18288"/>
                </a:cubicBezTo>
                <a:cubicBezTo>
                  <a:pt x="4112949" y="-2855"/>
                  <a:pt x="3928037" y="1831"/>
                  <a:pt x="3637362" y="18288"/>
                </a:cubicBezTo>
                <a:cubicBezTo>
                  <a:pt x="3346687" y="34745"/>
                  <a:pt x="3254446" y="26669"/>
                  <a:pt x="3116007" y="18288"/>
                </a:cubicBezTo>
                <a:cubicBezTo>
                  <a:pt x="2977569" y="9907"/>
                  <a:pt x="2620228" y="28873"/>
                  <a:pt x="2424908" y="18288"/>
                </a:cubicBezTo>
                <a:cubicBezTo>
                  <a:pt x="2229588" y="7703"/>
                  <a:pt x="2088287" y="-3854"/>
                  <a:pt x="1861117" y="18288"/>
                </a:cubicBezTo>
                <a:cubicBezTo>
                  <a:pt x="1633947" y="40430"/>
                  <a:pt x="1502447" y="-871"/>
                  <a:pt x="1382198" y="18288"/>
                </a:cubicBezTo>
                <a:cubicBezTo>
                  <a:pt x="1261949" y="37447"/>
                  <a:pt x="1045440" y="28353"/>
                  <a:pt x="733535" y="18288"/>
                </a:cubicBezTo>
                <a:cubicBezTo>
                  <a:pt x="421630" y="8223"/>
                  <a:pt x="341257" y="-18359"/>
                  <a:pt x="0" y="18288"/>
                </a:cubicBezTo>
                <a:cubicBezTo>
                  <a:pt x="-591" y="13205"/>
                  <a:pt x="-663" y="6329"/>
                  <a:pt x="0" y="0"/>
                </a:cubicBezTo>
                <a:close/>
              </a:path>
              <a:path w="4243589" h="18288"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2703" y="5429"/>
                  <a:pt x="4244410" y="14046"/>
                  <a:pt x="4243589" y="18288"/>
                </a:cubicBezTo>
                <a:cubicBezTo>
                  <a:pt x="4130424" y="-1240"/>
                  <a:pt x="3932803" y="42249"/>
                  <a:pt x="3722234" y="18288"/>
                </a:cubicBezTo>
                <a:cubicBezTo>
                  <a:pt x="3511665" y="-5673"/>
                  <a:pt x="3269903" y="45994"/>
                  <a:pt x="3116007" y="18288"/>
                </a:cubicBezTo>
                <a:cubicBezTo>
                  <a:pt x="2962111" y="-9418"/>
                  <a:pt x="2744280" y="23224"/>
                  <a:pt x="2509780" y="18288"/>
                </a:cubicBezTo>
                <a:cubicBezTo>
                  <a:pt x="2275280" y="13352"/>
                  <a:pt x="2066059" y="43664"/>
                  <a:pt x="1945989" y="18288"/>
                </a:cubicBezTo>
                <a:cubicBezTo>
                  <a:pt x="1825919" y="-7088"/>
                  <a:pt x="1407329" y="12616"/>
                  <a:pt x="1254890" y="18288"/>
                </a:cubicBezTo>
                <a:cubicBezTo>
                  <a:pt x="1102451" y="23960"/>
                  <a:pt x="837950" y="31673"/>
                  <a:pt x="563791" y="18288"/>
                </a:cubicBezTo>
                <a:cubicBezTo>
                  <a:pt x="289632" y="4903"/>
                  <a:pt x="132768" y="7105"/>
                  <a:pt x="0" y="18288"/>
                </a:cubicBezTo>
                <a:cubicBezTo>
                  <a:pt x="668" y="13665"/>
                  <a:pt x="578" y="5675"/>
                  <a:pt x="0" y="0"/>
                </a:cubicBezTo>
                <a:close/>
              </a:path>
            </a:pathLst>
          </a:custGeom>
          <a:solidFill>
            <a:srgbClr val="FFFFFF">
              <a:alpha val="75000"/>
            </a:srgbClr>
          </a:solidFill>
          <a:ln w="41275" cap="rnd">
            <a:solidFill>
              <a:srgbClr val="FFFFFF">
                <a:alpha val="75000"/>
              </a:srgbClr>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Audio 31">
            <a:hlinkClick r:id="" action="ppaction://media"/>
            <a:extLst>
              <a:ext uri="{FF2B5EF4-FFF2-40B4-BE49-F238E27FC236}">
                <a16:creationId xmlns:a16="http://schemas.microsoft.com/office/drawing/2014/main" id="{069CE584-094E-8700-85E6-7BC423B9834A}"/>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5857071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advTm="20339"/>
    </mc:Choice>
    <mc:Fallback>
      <p:transition spd="slow" advTm="2033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C4879EFC-8E62-4E00-973C-C45EE9EC67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2703F25-CE4D-9F40-69F0-04B7CA020D45}"/>
              </a:ext>
            </a:extLst>
          </p:cNvPr>
          <p:cNvSpPr>
            <a:spLocks noGrp="1"/>
          </p:cNvSpPr>
          <p:nvPr>
            <p:ph type="title"/>
          </p:nvPr>
        </p:nvSpPr>
        <p:spPr>
          <a:xfrm>
            <a:off x="638881" y="457200"/>
            <a:ext cx="10909640" cy="1368614"/>
          </a:xfrm>
        </p:spPr>
        <p:txBody>
          <a:bodyPr vert="horz" lIns="91440" tIns="45720" rIns="91440" bIns="45720" rtlCol="0" anchor="ctr">
            <a:normAutofit/>
          </a:bodyPr>
          <a:lstStyle/>
          <a:p>
            <a:pPr algn="ctr"/>
            <a:r>
              <a:rPr lang="en-US" sz="5400" dirty="0"/>
              <a:t>Heart disease demographic </a:t>
            </a:r>
          </a:p>
        </p:txBody>
      </p:sp>
      <p:sp>
        <p:nvSpPr>
          <p:cNvPr id="16" name="Content Placeholder 15">
            <a:extLst>
              <a:ext uri="{FF2B5EF4-FFF2-40B4-BE49-F238E27FC236}">
                <a16:creationId xmlns:a16="http://schemas.microsoft.com/office/drawing/2014/main" id="{1782D982-9A61-F729-3024-08B5A3E15AA9}"/>
              </a:ext>
            </a:extLst>
          </p:cNvPr>
          <p:cNvSpPr>
            <a:spLocks noGrp="1"/>
          </p:cNvSpPr>
          <p:nvPr>
            <p:ph idx="1"/>
          </p:nvPr>
        </p:nvSpPr>
        <p:spPr>
          <a:xfrm>
            <a:off x="638881" y="1922561"/>
            <a:ext cx="10909643" cy="552659"/>
          </a:xfrm>
        </p:spPr>
        <p:txBody>
          <a:bodyPr vert="horz" lIns="91440" tIns="45720" rIns="91440" bIns="45720" rtlCol="0" anchor="ctr">
            <a:normAutofit/>
          </a:bodyPr>
          <a:lstStyle/>
          <a:p>
            <a:pPr marL="0" indent="0" algn="ctr">
              <a:buNone/>
            </a:pPr>
            <a:r>
              <a:rPr lang="en-US" sz="2400"/>
              <a:t> </a:t>
            </a:r>
          </a:p>
        </p:txBody>
      </p:sp>
      <p:sp>
        <p:nvSpPr>
          <p:cNvPr id="28" name="sketch line">
            <a:extLst>
              <a:ext uri="{FF2B5EF4-FFF2-40B4-BE49-F238E27FC236}">
                <a16:creationId xmlns:a16="http://schemas.microsoft.com/office/drawing/2014/main" id="{D6A9C53F-5F90-40A5-8C85-5412D39C8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1850683"/>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7AE65AF1-880E-70FC-6764-664A62BE1427}"/>
              </a:ext>
            </a:extLst>
          </p:cNvPr>
          <p:cNvPicPr>
            <a:picLocks noChangeAspect="1"/>
          </p:cNvPicPr>
          <p:nvPr/>
        </p:nvPicPr>
        <p:blipFill>
          <a:blip r:embed="rId4"/>
          <a:stretch>
            <a:fillRect/>
          </a:stretch>
        </p:blipFill>
        <p:spPr>
          <a:xfrm>
            <a:off x="824784" y="2194052"/>
            <a:ext cx="4989376" cy="4502912"/>
          </a:xfrm>
          <a:prstGeom prst="rect">
            <a:avLst/>
          </a:prstGeom>
        </p:spPr>
      </p:pic>
      <p:pic>
        <p:nvPicPr>
          <p:cNvPr id="5" name="Content Placeholder 4">
            <a:extLst>
              <a:ext uri="{FF2B5EF4-FFF2-40B4-BE49-F238E27FC236}">
                <a16:creationId xmlns:a16="http://schemas.microsoft.com/office/drawing/2014/main" id="{98DD58AB-7070-4AC0-55F6-CA132788D63E}"/>
              </a:ext>
            </a:extLst>
          </p:cNvPr>
          <p:cNvPicPr>
            <a:picLocks noChangeAspect="1"/>
          </p:cNvPicPr>
          <p:nvPr/>
        </p:nvPicPr>
        <p:blipFill>
          <a:blip r:embed="rId5"/>
          <a:stretch>
            <a:fillRect/>
          </a:stretch>
        </p:blipFill>
        <p:spPr>
          <a:xfrm>
            <a:off x="6503243" y="2193387"/>
            <a:ext cx="5045278" cy="4502912"/>
          </a:xfrm>
          <a:prstGeom prst="rect">
            <a:avLst/>
          </a:prstGeom>
        </p:spPr>
      </p:pic>
      <p:pic>
        <p:nvPicPr>
          <p:cNvPr id="9" name="Audio 8">
            <a:hlinkClick r:id="" action="ppaction://media"/>
            <a:extLst>
              <a:ext uri="{FF2B5EF4-FFF2-40B4-BE49-F238E27FC236}">
                <a16:creationId xmlns:a16="http://schemas.microsoft.com/office/drawing/2014/main" id="{3F4FEC56-C3C3-7095-8EE7-25D4E9CFB7C5}"/>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641041317"/>
      </p:ext>
    </p:extLst>
  </p:cSld>
  <p:clrMapOvr>
    <a:masterClrMapping/>
  </p:clrMapOvr>
  <mc:AlternateContent xmlns:mc="http://schemas.openxmlformats.org/markup-compatibility/2006">
    <mc:Choice xmlns:p14="http://schemas.microsoft.com/office/powerpoint/2010/main" Requires="p14">
      <p:transition spd="slow" p14:dur="2000" advTm="41278"/>
    </mc:Choice>
    <mc:Fallback>
      <p:transition spd="slow" advTm="4127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9F5466D-734D-F558-B4C4-5E75FB3B971E}"/>
              </a:ext>
            </a:extLst>
          </p:cNvPr>
          <p:cNvSpPr>
            <a:spLocks noGrp="1"/>
          </p:cNvSpPr>
          <p:nvPr>
            <p:ph type="title"/>
          </p:nvPr>
        </p:nvSpPr>
        <p:spPr>
          <a:xfrm>
            <a:off x="323088" y="639193"/>
            <a:ext cx="4106672" cy="3573516"/>
          </a:xfrm>
        </p:spPr>
        <p:txBody>
          <a:bodyPr vert="horz" lIns="91440" tIns="45720" rIns="91440" bIns="45720" rtlCol="0" anchor="b">
            <a:normAutofit/>
          </a:bodyPr>
          <a:lstStyle/>
          <a:p>
            <a:r>
              <a:rPr lang="en-US" sz="5400" kern="1200" dirty="0">
                <a:solidFill>
                  <a:schemeClr val="tx1"/>
                </a:solidFill>
                <a:latin typeface="+mj-lt"/>
                <a:ea typeface="+mj-ea"/>
                <a:cs typeface="+mj-cs"/>
              </a:rPr>
              <a:t>Heart disease vs stroke</a:t>
            </a:r>
          </a:p>
        </p:txBody>
      </p:sp>
      <p:sp>
        <p:nvSpPr>
          <p:cNvPr id="12"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462A9AFF-4320-17C8-F853-86AA6DD94227}"/>
              </a:ext>
            </a:extLst>
          </p:cNvPr>
          <p:cNvPicPr>
            <a:picLocks noGrp="1" noChangeAspect="1"/>
          </p:cNvPicPr>
          <p:nvPr>
            <p:ph idx="1"/>
          </p:nvPr>
        </p:nvPicPr>
        <p:blipFill>
          <a:blip r:embed="rId4"/>
          <a:stretch>
            <a:fillRect/>
          </a:stretch>
        </p:blipFill>
        <p:spPr>
          <a:xfrm>
            <a:off x="4654296" y="908204"/>
            <a:ext cx="7214616" cy="5014159"/>
          </a:xfrm>
          <a:prstGeom prst="rect">
            <a:avLst/>
          </a:prstGeom>
        </p:spPr>
      </p:pic>
      <p:pic>
        <p:nvPicPr>
          <p:cNvPr id="7" name="Audio 6">
            <a:hlinkClick r:id="" action="ppaction://media"/>
            <a:extLst>
              <a:ext uri="{FF2B5EF4-FFF2-40B4-BE49-F238E27FC236}">
                <a16:creationId xmlns:a16="http://schemas.microsoft.com/office/drawing/2014/main" id="{CCA9C905-B017-C305-D728-A72FDF394588}"/>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588359940"/>
      </p:ext>
    </p:extLst>
  </p:cSld>
  <p:clrMapOvr>
    <a:masterClrMapping/>
  </p:clrMapOvr>
  <mc:AlternateContent xmlns:mc="http://schemas.openxmlformats.org/markup-compatibility/2006">
    <mc:Choice xmlns:p14="http://schemas.microsoft.com/office/powerpoint/2010/main" Requires="p14">
      <p:transition spd="slow" p14:dur="2000" advTm="32557"/>
    </mc:Choice>
    <mc:Fallback>
      <p:transition spd="slow" advTm="3255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9" name="Rectangle 40">
            <a:extLst>
              <a:ext uri="{FF2B5EF4-FFF2-40B4-BE49-F238E27FC236}">
                <a16:creationId xmlns:a16="http://schemas.microsoft.com/office/drawing/2014/main" id="{DA21A4AC-5300-4176-B2FB-67830A3807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97D04F-5BAB-DAD7-9990-6E0E0F1A6A5B}"/>
              </a:ext>
            </a:extLst>
          </p:cNvPr>
          <p:cNvSpPr>
            <a:spLocks noGrp="1"/>
          </p:cNvSpPr>
          <p:nvPr>
            <p:ph type="title"/>
          </p:nvPr>
        </p:nvSpPr>
        <p:spPr>
          <a:xfrm>
            <a:off x="640080" y="304800"/>
            <a:ext cx="10908792" cy="1442339"/>
          </a:xfrm>
        </p:spPr>
        <p:txBody>
          <a:bodyPr vert="horz" lIns="91440" tIns="45720" rIns="91440" bIns="45720" rtlCol="0" anchor="b">
            <a:normAutofit/>
          </a:bodyPr>
          <a:lstStyle/>
          <a:p>
            <a:pPr algn="ctr"/>
            <a:r>
              <a:rPr lang="en-US" sz="5400" kern="1200" dirty="0">
                <a:solidFill>
                  <a:schemeClr val="tx1"/>
                </a:solidFill>
                <a:latin typeface="+mj-lt"/>
                <a:ea typeface="+mj-ea"/>
                <a:cs typeface="+mj-cs"/>
              </a:rPr>
              <a:t>BMI distribution</a:t>
            </a:r>
          </a:p>
        </p:txBody>
      </p:sp>
      <p:sp>
        <p:nvSpPr>
          <p:cNvPr id="15" name="Content Placeholder 14">
            <a:extLst>
              <a:ext uri="{FF2B5EF4-FFF2-40B4-BE49-F238E27FC236}">
                <a16:creationId xmlns:a16="http://schemas.microsoft.com/office/drawing/2014/main" id="{22BAA409-32BF-3FCD-0129-BCA1097099AD}"/>
              </a:ext>
            </a:extLst>
          </p:cNvPr>
          <p:cNvSpPr>
            <a:spLocks noGrp="1"/>
          </p:cNvSpPr>
          <p:nvPr>
            <p:ph idx="1"/>
          </p:nvPr>
        </p:nvSpPr>
        <p:spPr>
          <a:xfrm>
            <a:off x="640080" y="1883664"/>
            <a:ext cx="10908792" cy="548640"/>
          </a:xfrm>
        </p:spPr>
        <p:txBody>
          <a:bodyPr vert="horz" lIns="91440" tIns="45720" rIns="91440" bIns="45720" rtlCol="0" anchor="ctr">
            <a:normAutofit/>
          </a:bodyPr>
          <a:lstStyle/>
          <a:p>
            <a:pPr marL="0" indent="0" algn="ctr">
              <a:buNone/>
            </a:pPr>
            <a:r>
              <a:rPr lang="en-US" sz="2400" kern="1200">
                <a:solidFill>
                  <a:schemeClr val="tx1"/>
                </a:solidFill>
                <a:latin typeface="+mn-lt"/>
                <a:ea typeface="+mn-ea"/>
                <a:cs typeface="+mn-cs"/>
              </a:rPr>
              <a:t> </a:t>
            </a:r>
          </a:p>
        </p:txBody>
      </p:sp>
      <p:sp>
        <p:nvSpPr>
          <p:cNvPr id="50" name="sketch line">
            <a:extLst>
              <a:ext uri="{FF2B5EF4-FFF2-40B4-BE49-F238E27FC236}">
                <a16:creationId xmlns:a16="http://schemas.microsoft.com/office/drawing/2014/main" id="{5A09F8C8-3B6F-414C-866C-80565B6107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1850683"/>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11CA3E2E-059B-4533-6675-442C7528F3AE}"/>
              </a:ext>
            </a:extLst>
          </p:cNvPr>
          <p:cNvPicPr>
            <a:picLocks noChangeAspect="1"/>
          </p:cNvPicPr>
          <p:nvPr/>
        </p:nvPicPr>
        <p:blipFill rotWithShape="1">
          <a:blip r:embed="rId4"/>
          <a:srcRect t="642" b="224"/>
          <a:stretch/>
        </p:blipFill>
        <p:spPr>
          <a:xfrm>
            <a:off x="174581" y="1972515"/>
            <a:ext cx="5755392" cy="4749908"/>
          </a:xfrm>
          <a:custGeom>
            <a:avLst/>
            <a:gdLst/>
            <a:ahLst/>
            <a:cxnLst/>
            <a:rect l="l" t="t" r="r" b="b"/>
            <a:pathLst>
              <a:path w="6005375" h="4192863">
                <a:moveTo>
                  <a:pt x="5424937" y="874"/>
                </a:moveTo>
                <a:cubicBezTo>
                  <a:pt x="5470440" y="-1251"/>
                  <a:pt x="5516123" y="499"/>
                  <a:pt x="5561495" y="6147"/>
                </a:cubicBezTo>
                <a:cubicBezTo>
                  <a:pt x="5636334" y="13389"/>
                  <a:pt x="5711424" y="18471"/>
                  <a:pt x="5786261" y="26095"/>
                </a:cubicBezTo>
                <a:cubicBezTo>
                  <a:pt x="5819550" y="29525"/>
                  <a:pt x="5853222" y="16820"/>
                  <a:pt x="5886002" y="28509"/>
                </a:cubicBezTo>
                <a:cubicBezTo>
                  <a:pt x="5922214" y="41469"/>
                  <a:pt x="5958870" y="47282"/>
                  <a:pt x="5995622" y="48044"/>
                </a:cubicBezTo>
                <a:lnTo>
                  <a:pt x="5998366" y="47926"/>
                </a:lnTo>
                <a:lnTo>
                  <a:pt x="5995171" y="398504"/>
                </a:lnTo>
                <a:cubicBezTo>
                  <a:pt x="5993433" y="528663"/>
                  <a:pt x="5993035" y="658806"/>
                  <a:pt x="5999656" y="788917"/>
                </a:cubicBezTo>
                <a:cubicBezTo>
                  <a:pt x="6009855" y="990282"/>
                  <a:pt x="6003364" y="1191519"/>
                  <a:pt x="5999656" y="1392757"/>
                </a:cubicBezTo>
                <a:cubicBezTo>
                  <a:pt x="5992506" y="1778706"/>
                  <a:pt x="6003364" y="2164146"/>
                  <a:pt x="5998730" y="2549586"/>
                </a:cubicBezTo>
                <a:cubicBezTo>
                  <a:pt x="5996744" y="2720440"/>
                  <a:pt x="5998994" y="2891040"/>
                  <a:pt x="6003364" y="3061895"/>
                </a:cubicBezTo>
                <a:cubicBezTo>
                  <a:pt x="6009720" y="3305846"/>
                  <a:pt x="5999922" y="3549924"/>
                  <a:pt x="5989196" y="3793749"/>
                </a:cubicBezTo>
                <a:cubicBezTo>
                  <a:pt x="5985594" y="3860794"/>
                  <a:pt x="5984646" y="3927918"/>
                  <a:pt x="5986348" y="3994981"/>
                </a:cubicBezTo>
                <a:lnTo>
                  <a:pt x="5999199" y="4192863"/>
                </a:lnTo>
                <a:lnTo>
                  <a:pt x="0" y="4192863"/>
                </a:lnTo>
                <a:lnTo>
                  <a:pt x="0" y="26225"/>
                </a:lnTo>
                <a:lnTo>
                  <a:pt x="10965" y="23935"/>
                </a:lnTo>
                <a:cubicBezTo>
                  <a:pt x="27502" y="19081"/>
                  <a:pt x="44569" y="16260"/>
                  <a:pt x="61788" y="15549"/>
                </a:cubicBezTo>
                <a:cubicBezTo>
                  <a:pt x="194437" y="-1096"/>
                  <a:pt x="327213" y="3351"/>
                  <a:pt x="460497" y="8815"/>
                </a:cubicBezTo>
                <a:cubicBezTo>
                  <a:pt x="692632" y="18217"/>
                  <a:pt x="925021" y="29144"/>
                  <a:pt x="1157537" y="25841"/>
                </a:cubicBezTo>
                <a:cubicBezTo>
                  <a:pt x="1393484" y="22410"/>
                  <a:pt x="1628922" y="29653"/>
                  <a:pt x="1864615" y="39182"/>
                </a:cubicBezTo>
                <a:cubicBezTo>
                  <a:pt x="1967913" y="43121"/>
                  <a:pt x="2071847" y="47059"/>
                  <a:pt x="2173493" y="17709"/>
                </a:cubicBezTo>
                <a:cubicBezTo>
                  <a:pt x="2196465" y="12334"/>
                  <a:pt x="2220416" y="12855"/>
                  <a:pt x="2243121" y="19234"/>
                </a:cubicBezTo>
                <a:cubicBezTo>
                  <a:pt x="2357219" y="45789"/>
                  <a:pt x="2471952" y="53666"/>
                  <a:pt x="2587321" y="27492"/>
                </a:cubicBezTo>
                <a:cubicBezTo>
                  <a:pt x="2719944" y="-1223"/>
                  <a:pt x="2856455" y="-7360"/>
                  <a:pt x="2991111" y="9323"/>
                </a:cubicBezTo>
                <a:cubicBezTo>
                  <a:pt x="3114231" y="23045"/>
                  <a:pt x="3237985" y="37911"/>
                  <a:pt x="3361358" y="26857"/>
                </a:cubicBezTo>
                <a:cubicBezTo>
                  <a:pt x="3556266" y="9323"/>
                  <a:pt x="3750918" y="24570"/>
                  <a:pt x="3945825" y="29271"/>
                </a:cubicBezTo>
                <a:cubicBezTo>
                  <a:pt x="4010625" y="30796"/>
                  <a:pt x="4075806" y="44137"/>
                  <a:pt x="4140224" y="32193"/>
                </a:cubicBezTo>
                <a:cubicBezTo>
                  <a:pt x="4241744" y="13389"/>
                  <a:pt x="4342120" y="20631"/>
                  <a:pt x="4443766" y="31177"/>
                </a:cubicBezTo>
                <a:cubicBezTo>
                  <a:pt x="4638419" y="51507"/>
                  <a:pt x="4832945" y="61290"/>
                  <a:pt x="5026708" y="23172"/>
                </a:cubicBezTo>
                <a:cubicBezTo>
                  <a:pt x="5086807" y="11229"/>
                  <a:pt x="5146524" y="4368"/>
                  <a:pt x="5207640" y="20377"/>
                </a:cubicBezTo>
                <a:cubicBezTo>
                  <a:pt x="5234626" y="26539"/>
                  <a:pt x="5262719" y="26019"/>
                  <a:pt x="5289465" y="18853"/>
                </a:cubicBezTo>
                <a:cubicBezTo>
                  <a:pt x="5334113" y="9000"/>
                  <a:pt x="5379435" y="2999"/>
                  <a:pt x="5424937" y="874"/>
                </a:cubicBezTo>
                <a:close/>
              </a:path>
            </a:pathLst>
          </a:custGeom>
        </p:spPr>
      </p:pic>
      <p:pic>
        <p:nvPicPr>
          <p:cNvPr id="9" name="Picture 8">
            <a:extLst>
              <a:ext uri="{FF2B5EF4-FFF2-40B4-BE49-F238E27FC236}">
                <a16:creationId xmlns:a16="http://schemas.microsoft.com/office/drawing/2014/main" id="{DA3AC22F-E960-6067-EBB8-3414AC4A1DA6}"/>
              </a:ext>
            </a:extLst>
          </p:cNvPr>
          <p:cNvPicPr>
            <a:picLocks noChangeAspect="1"/>
          </p:cNvPicPr>
          <p:nvPr/>
        </p:nvPicPr>
        <p:blipFill rotWithShape="1">
          <a:blip r:embed="rId5"/>
          <a:srcRect t="1373" b="-941"/>
          <a:stretch/>
        </p:blipFill>
        <p:spPr>
          <a:xfrm>
            <a:off x="6104554" y="2019896"/>
            <a:ext cx="5444318" cy="4838104"/>
          </a:xfrm>
          <a:custGeom>
            <a:avLst/>
            <a:gdLst/>
            <a:ahLst/>
            <a:cxnLst/>
            <a:rect l="l" t="t" r="r" b="b"/>
            <a:pathLst>
              <a:path w="6006951" h="4203687">
                <a:moveTo>
                  <a:pt x="1041516" y="879"/>
                </a:moveTo>
                <a:cubicBezTo>
                  <a:pt x="1141687" y="5084"/>
                  <a:pt x="1240768" y="23261"/>
                  <a:pt x="1340635" y="31075"/>
                </a:cubicBezTo>
                <a:cubicBezTo>
                  <a:pt x="1435675" y="38571"/>
                  <a:pt x="1530714" y="49499"/>
                  <a:pt x="1626262" y="34506"/>
                </a:cubicBezTo>
                <a:cubicBezTo>
                  <a:pt x="1719980" y="21762"/>
                  <a:pt x="1814765" y="18776"/>
                  <a:pt x="1909093" y="25612"/>
                </a:cubicBezTo>
                <a:cubicBezTo>
                  <a:pt x="2013408" y="30821"/>
                  <a:pt x="2117468" y="48101"/>
                  <a:pt x="2222418" y="33616"/>
                </a:cubicBezTo>
                <a:cubicBezTo>
                  <a:pt x="2235644" y="32269"/>
                  <a:pt x="2248998" y="34010"/>
                  <a:pt x="2261425" y="38699"/>
                </a:cubicBezTo>
                <a:cubicBezTo>
                  <a:pt x="2302223" y="52255"/>
                  <a:pt x="2346173" y="53094"/>
                  <a:pt x="2387466" y="41113"/>
                </a:cubicBezTo>
                <a:cubicBezTo>
                  <a:pt x="2439687" y="27213"/>
                  <a:pt x="2494525" y="26297"/>
                  <a:pt x="2547178" y="38445"/>
                </a:cubicBezTo>
                <a:cubicBezTo>
                  <a:pt x="2625446" y="55470"/>
                  <a:pt x="2703968" y="72242"/>
                  <a:pt x="2785412" y="58266"/>
                </a:cubicBezTo>
                <a:cubicBezTo>
                  <a:pt x="2832805" y="50261"/>
                  <a:pt x="2876767" y="30821"/>
                  <a:pt x="2923524" y="21673"/>
                </a:cubicBezTo>
                <a:cubicBezTo>
                  <a:pt x="3058205" y="-4628"/>
                  <a:pt x="3194158" y="3249"/>
                  <a:pt x="3330110" y="12143"/>
                </a:cubicBezTo>
                <a:cubicBezTo>
                  <a:pt x="3462886" y="20910"/>
                  <a:pt x="3595026" y="38952"/>
                  <a:pt x="3728564" y="36284"/>
                </a:cubicBezTo>
                <a:cubicBezTo>
                  <a:pt x="3756999" y="36500"/>
                  <a:pt x="3785372" y="38876"/>
                  <a:pt x="3813438" y="43400"/>
                </a:cubicBezTo>
                <a:cubicBezTo>
                  <a:pt x="3917626" y="57122"/>
                  <a:pt x="4022322" y="70082"/>
                  <a:pt x="4125366" y="42383"/>
                </a:cubicBezTo>
                <a:cubicBezTo>
                  <a:pt x="4217750" y="17340"/>
                  <a:pt x="4314149" y="10695"/>
                  <a:pt x="4409087" y="22816"/>
                </a:cubicBezTo>
                <a:cubicBezTo>
                  <a:pt x="4534099" y="39194"/>
                  <a:pt x="4660458" y="42777"/>
                  <a:pt x="4786195" y="33489"/>
                </a:cubicBezTo>
                <a:cubicBezTo>
                  <a:pt x="4825659" y="29563"/>
                  <a:pt x="4865339" y="28153"/>
                  <a:pt x="4904994" y="29296"/>
                </a:cubicBezTo>
                <a:cubicBezTo>
                  <a:pt x="5194178" y="42510"/>
                  <a:pt x="5484252" y="25103"/>
                  <a:pt x="5772928" y="55851"/>
                </a:cubicBezTo>
                <a:cubicBezTo>
                  <a:pt x="5818560" y="61232"/>
                  <a:pt x="5864504" y="61626"/>
                  <a:pt x="5909961" y="57111"/>
                </a:cubicBezTo>
                <a:lnTo>
                  <a:pt x="6006951" y="36719"/>
                </a:lnTo>
                <a:lnTo>
                  <a:pt x="6006951" y="4203687"/>
                </a:lnTo>
                <a:lnTo>
                  <a:pt x="11720" y="4203687"/>
                </a:lnTo>
                <a:lnTo>
                  <a:pt x="11786" y="4203489"/>
                </a:lnTo>
                <a:cubicBezTo>
                  <a:pt x="27809" y="3962716"/>
                  <a:pt x="39197" y="3721434"/>
                  <a:pt x="15626" y="3481297"/>
                </a:cubicBezTo>
                <a:cubicBezTo>
                  <a:pt x="-847" y="3334800"/>
                  <a:pt x="-4304" y="3187234"/>
                  <a:pt x="5296" y="3040178"/>
                </a:cubicBezTo>
                <a:cubicBezTo>
                  <a:pt x="11786" y="2956021"/>
                  <a:pt x="18539" y="2871864"/>
                  <a:pt x="22776" y="2787582"/>
                </a:cubicBezTo>
                <a:cubicBezTo>
                  <a:pt x="28180" y="2667690"/>
                  <a:pt x="25173" y="2547584"/>
                  <a:pt x="13771" y="2428074"/>
                </a:cubicBezTo>
                <a:cubicBezTo>
                  <a:pt x="4237" y="2336939"/>
                  <a:pt x="3177" y="2245180"/>
                  <a:pt x="10593" y="2153867"/>
                </a:cubicBezTo>
                <a:cubicBezTo>
                  <a:pt x="25690" y="1998396"/>
                  <a:pt x="9931" y="1842923"/>
                  <a:pt x="5032" y="1687576"/>
                </a:cubicBezTo>
                <a:cubicBezTo>
                  <a:pt x="-3577" y="1401802"/>
                  <a:pt x="20393" y="1116155"/>
                  <a:pt x="9666" y="830380"/>
                </a:cubicBezTo>
                <a:cubicBezTo>
                  <a:pt x="3841" y="689018"/>
                  <a:pt x="16420" y="547783"/>
                  <a:pt x="9666" y="406421"/>
                </a:cubicBezTo>
                <a:cubicBezTo>
                  <a:pt x="4105" y="305866"/>
                  <a:pt x="397" y="205310"/>
                  <a:pt x="4105" y="104628"/>
                </a:cubicBezTo>
                <a:lnTo>
                  <a:pt x="8821" y="33297"/>
                </a:lnTo>
                <a:lnTo>
                  <a:pt x="35743" y="28771"/>
                </a:lnTo>
                <a:cubicBezTo>
                  <a:pt x="151314" y="14091"/>
                  <a:pt x="268377" y="13376"/>
                  <a:pt x="384397" y="26755"/>
                </a:cubicBezTo>
                <a:cubicBezTo>
                  <a:pt x="448561" y="35141"/>
                  <a:pt x="512980" y="47847"/>
                  <a:pt x="578287" y="35141"/>
                </a:cubicBezTo>
                <a:cubicBezTo>
                  <a:pt x="584437" y="34048"/>
                  <a:pt x="590625" y="36818"/>
                  <a:pt x="593916" y="42129"/>
                </a:cubicBezTo>
                <a:cubicBezTo>
                  <a:pt x="626188" y="81517"/>
                  <a:pt x="668117" y="80246"/>
                  <a:pt x="710936" y="67541"/>
                </a:cubicBezTo>
                <a:cubicBezTo>
                  <a:pt x="739041" y="58837"/>
                  <a:pt x="766587" y="48406"/>
                  <a:pt x="793396" y="36284"/>
                </a:cubicBezTo>
                <a:cubicBezTo>
                  <a:pt x="840332" y="16819"/>
                  <a:pt x="890189" y="5308"/>
                  <a:pt x="940911" y="2233"/>
                </a:cubicBezTo>
                <a:cubicBezTo>
                  <a:pt x="974613" y="-372"/>
                  <a:pt x="1008125" y="-522"/>
                  <a:pt x="1041516" y="879"/>
                </a:cubicBezTo>
                <a:close/>
              </a:path>
            </a:pathLst>
          </a:custGeom>
        </p:spPr>
      </p:pic>
      <p:pic>
        <p:nvPicPr>
          <p:cNvPr id="17" name="Audio 16">
            <a:hlinkClick r:id="" action="ppaction://media"/>
            <a:extLst>
              <a:ext uri="{FF2B5EF4-FFF2-40B4-BE49-F238E27FC236}">
                <a16:creationId xmlns:a16="http://schemas.microsoft.com/office/drawing/2014/main" id="{E4760EEE-AEAA-ADD0-57B9-5E590EA7932A}"/>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590477158"/>
      </p:ext>
    </p:extLst>
  </p:cSld>
  <p:clrMapOvr>
    <a:masterClrMapping/>
  </p:clrMapOvr>
  <mc:AlternateContent xmlns:mc="http://schemas.openxmlformats.org/markup-compatibility/2006">
    <mc:Choice xmlns:p14="http://schemas.microsoft.com/office/powerpoint/2010/main" Requires="p14">
      <p:transition spd="slow" p14:dur="2000" advTm="65225"/>
    </mc:Choice>
    <mc:Fallback>
      <p:transition spd="slow" advTm="6522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7"/>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0C92C48-637A-4A2D-C5CF-7A737B91057E}"/>
              </a:ext>
            </a:extLst>
          </p:cNvPr>
          <p:cNvSpPr>
            <a:spLocks noGrp="1"/>
          </p:cNvSpPr>
          <p:nvPr>
            <p:ph type="title"/>
          </p:nvPr>
        </p:nvSpPr>
        <p:spPr>
          <a:xfrm>
            <a:off x="638882" y="639193"/>
            <a:ext cx="3780718" cy="3573516"/>
          </a:xfrm>
        </p:spPr>
        <p:txBody>
          <a:bodyPr vert="horz" lIns="91440" tIns="45720" rIns="91440" bIns="45720" rtlCol="0" anchor="b">
            <a:normAutofit/>
          </a:bodyPr>
          <a:lstStyle/>
          <a:p>
            <a:r>
              <a:rPr lang="en-US" sz="5400" kern="1200" dirty="0">
                <a:solidFill>
                  <a:schemeClr val="tx1"/>
                </a:solidFill>
                <a:latin typeface="+mj-lt"/>
                <a:ea typeface="+mj-ea"/>
                <a:cs typeface="+mj-cs"/>
              </a:rPr>
              <a:t>BMI – Stroke vs No Stroke</a:t>
            </a:r>
          </a:p>
        </p:txBody>
      </p:sp>
      <p:sp>
        <p:nvSpPr>
          <p:cNvPr id="15"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Content Placeholder 7">
            <a:extLst>
              <a:ext uri="{FF2B5EF4-FFF2-40B4-BE49-F238E27FC236}">
                <a16:creationId xmlns:a16="http://schemas.microsoft.com/office/drawing/2014/main" id="{EE7701C2-E5D0-9B56-A0BD-6AA0D6ADFE2D}"/>
              </a:ext>
            </a:extLst>
          </p:cNvPr>
          <p:cNvPicPr>
            <a:picLocks noGrp="1" noChangeAspect="1"/>
          </p:cNvPicPr>
          <p:nvPr>
            <p:ph idx="1"/>
          </p:nvPr>
        </p:nvPicPr>
        <p:blipFill>
          <a:blip r:embed="rId4"/>
          <a:stretch>
            <a:fillRect/>
          </a:stretch>
        </p:blipFill>
        <p:spPr>
          <a:xfrm>
            <a:off x="4693921" y="640079"/>
            <a:ext cx="6685890" cy="5950443"/>
          </a:xfrm>
          <a:prstGeom prst="rect">
            <a:avLst/>
          </a:prstGeom>
        </p:spPr>
      </p:pic>
      <p:pic>
        <p:nvPicPr>
          <p:cNvPr id="10" name="Audio 9">
            <a:hlinkClick r:id="" action="ppaction://media"/>
            <a:extLst>
              <a:ext uri="{FF2B5EF4-FFF2-40B4-BE49-F238E27FC236}">
                <a16:creationId xmlns:a16="http://schemas.microsoft.com/office/drawing/2014/main" id="{88E4982F-9AE4-79D0-AF84-88EBFF08B6ED}"/>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936096938"/>
      </p:ext>
    </p:extLst>
  </p:cSld>
  <p:clrMapOvr>
    <a:masterClrMapping/>
  </p:clrMapOvr>
  <mc:AlternateContent xmlns:mc="http://schemas.openxmlformats.org/markup-compatibility/2006">
    <mc:Choice xmlns:p14="http://schemas.microsoft.com/office/powerpoint/2010/main" Requires="p14">
      <p:transition spd="slow" p14:dur="2000" advTm="46591"/>
    </mc:Choice>
    <mc:Fallback>
      <p:transition spd="slow" advTm="4659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C4879EFC-8E62-4E00-973C-C45EE9EC67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5B733E8-5F31-CEBA-462F-B0F3B6587AAB}"/>
              </a:ext>
            </a:extLst>
          </p:cNvPr>
          <p:cNvSpPr>
            <a:spLocks noGrp="1"/>
          </p:cNvSpPr>
          <p:nvPr>
            <p:ph type="title"/>
          </p:nvPr>
        </p:nvSpPr>
        <p:spPr>
          <a:xfrm>
            <a:off x="638881" y="457200"/>
            <a:ext cx="10909640" cy="1368614"/>
          </a:xfrm>
        </p:spPr>
        <p:txBody>
          <a:bodyPr vert="horz" lIns="91440" tIns="45720" rIns="91440" bIns="45720" rtlCol="0" anchor="ctr">
            <a:normAutofit/>
          </a:bodyPr>
          <a:lstStyle/>
          <a:p>
            <a:pPr algn="ctr"/>
            <a:r>
              <a:rPr lang="en-US" sz="5400" dirty="0"/>
              <a:t>Smoking demographic</a:t>
            </a:r>
          </a:p>
        </p:txBody>
      </p:sp>
      <p:sp>
        <p:nvSpPr>
          <p:cNvPr id="7" name="Content Placeholder 6">
            <a:extLst>
              <a:ext uri="{FF2B5EF4-FFF2-40B4-BE49-F238E27FC236}">
                <a16:creationId xmlns:a16="http://schemas.microsoft.com/office/drawing/2014/main" id="{FD384A66-B050-8940-C2E7-2FC0FE663FD7}"/>
              </a:ext>
            </a:extLst>
          </p:cNvPr>
          <p:cNvSpPr>
            <a:spLocks noGrp="1"/>
          </p:cNvSpPr>
          <p:nvPr>
            <p:ph idx="1"/>
          </p:nvPr>
        </p:nvSpPr>
        <p:spPr>
          <a:xfrm>
            <a:off x="638881" y="1922561"/>
            <a:ext cx="10909643" cy="552659"/>
          </a:xfrm>
        </p:spPr>
        <p:txBody>
          <a:bodyPr vert="horz" lIns="91440" tIns="45720" rIns="91440" bIns="45720" rtlCol="0" anchor="ctr">
            <a:normAutofit/>
          </a:bodyPr>
          <a:lstStyle/>
          <a:p>
            <a:pPr marL="0" indent="0" algn="ctr">
              <a:buNone/>
            </a:pPr>
            <a:r>
              <a:rPr lang="en-US" sz="2400"/>
              <a:t> </a:t>
            </a:r>
          </a:p>
        </p:txBody>
      </p:sp>
      <p:sp>
        <p:nvSpPr>
          <p:cNvPr id="30" name="sketch line">
            <a:extLst>
              <a:ext uri="{FF2B5EF4-FFF2-40B4-BE49-F238E27FC236}">
                <a16:creationId xmlns:a16="http://schemas.microsoft.com/office/drawing/2014/main" id="{D6A9C53F-5F90-40A5-8C85-5412D39C8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1850683"/>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1CC431EE-4BAF-BD6E-E19C-3DDF67248B15}"/>
              </a:ext>
            </a:extLst>
          </p:cNvPr>
          <p:cNvPicPr>
            <a:picLocks noChangeAspect="1"/>
          </p:cNvPicPr>
          <p:nvPr/>
        </p:nvPicPr>
        <p:blipFill>
          <a:blip r:embed="rId4"/>
          <a:stretch>
            <a:fillRect/>
          </a:stretch>
        </p:blipFill>
        <p:spPr>
          <a:xfrm>
            <a:off x="786274" y="2138348"/>
            <a:ext cx="4670661" cy="4518866"/>
          </a:xfrm>
          <a:prstGeom prst="rect">
            <a:avLst/>
          </a:prstGeom>
        </p:spPr>
      </p:pic>
      <p:pic>
        <p:nvPicPr>
          <p:cNvPr id="13" name="Picture 12">
            <a:extLst>
              <a:ext uri="{FF2B5EF4-FFF2-40B4-BE49-F238E27FC236}">
                <a16:creationId xmlns:a16="http://schemas.microsoft.com/office/drawing/2014/main" id="{5D76111A-0E2E-FC4E-D550-A2976DB487EA}"/>
              </a:ext>
            </a:extLst>
          </p:cNvPr>
          <p:cNvPicPr>
            <a:picLocks noChangeAspect="1"/>
          </p:cNvPicPr>
          <p:nvPr/>
        </p:nvPicPr>
        <p:blipFill>
          <a:blip r:embed="rId5"/>
          <a:stretch>
            <a:fillRect/>
          </a:stretch>
        </p:blipFill>
        <p:spPr>
          <a:xfrm>
            <a:off x="6223666" y="2198890"/>
            <a:ext cx="5063154" cy="4518866"/>
          </a:xfrm>
          <a:prstGeom prst="rect">
            <a:avLst/>
          </a:prstGeom>
        </p:spPr>
      </p:pic>
      <p:pic>
        <p:nvPicPr>
          <p:cNvPr id="15" name="Audio 14">
            <a:hlinkClick r:id="" action="ppaction://media"/>
            <a:extLst>
              <a:ext uri="{FF2B5EF4-FFF2-40B4-BE49-F238E27FC236}">
                <a16:creationId xmlns:a16="http://schemas.microsoft.com/office/drawing/2014/main" id="{76819632-A7AE-2EC9-E70C-68A50EE6DB81}"/>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010942831"/>
      </p:ext>
    </p:extLst>
  </p:cSld>
  <p:clrMapOvr>
    <a:masterClrMapping/>
  </p:clrMapOvr>
  <mc:AlternateContent xmlns:mc="http://schemas.openxmlformats.org/markup-compatibility/2006">
    <mc:Choice xmlns:p14="http://schemas.microsoft.com/office/powerpoint/2010/main" Requires="p14">
      <p:transition spd="slow" p14:dur="2000" advTm="43405"/>
    </mc:Choice>
    <mc:Fallback>
      <p:transition spd="slow" advTm="4340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C4879EFC-8E62-4E00-973C-C45EE9EC67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1BC6BAC-86B0-B059-9C35-6EF4FF598224}"/>
              </a:ext>
            </a:extLst>
          </p:cNvPr>
          <p:cNvSpPr>
            <a:spLocks noGrp="1"/>
          </p:cNvSpPr>
          <p:nvPr>
            <p:ph type="title"/>
          </p:nvPr>
        </p:nvSpPr>
        <p:spPr>
          <a:xfrm>
            <a:off x="638881" y="457200"/>
            <a:ext cx="10909640" cy="1368614"/>
          </a:xfrm>
        </p:spPr>
        <p:txBody>
          <a:bodyPr vert="horz" lIns="91440" tIns="45720" rIns="91440" bIns="45720" rtlCol="0" anchor="ctr">
            <a:normAutofit/>
          </a:bodyPr>
          <a:lstStyle/>
          <a:p>
            <a:pPr algn="ctr"/>
            <a:r>
              <a:rPr lang="en-US" sz="5400" dirty="0"/>
              <a:t>Smoking vs stroke</a:t>
            </a:r>
          </a:p>
        </p:txBody>
      </p:sp>
      <p:sp>
        <p:nvSpPr>
          <p:cNvPr id="20" name="sketch line">
            <a:extLst>
              <a:ext uri="{FF2B5EF4-FFF2-40B4-BE49-F238E27FC236}">
                <a16:creationId xmlns:a16="http://schemas.microsoft.com/office/drawing/2014/main" id="{D6A9C53F-5F90-40A5-8C85-5412D39C8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1850683"/>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CE710518-DA9E-ED2C-9818-423E8A862612}"/>
              </a:ext>
            </a:extLst>
          </p:cNvPr>
          <p:cNvPicPr>
            <a:picLocks noGrp="1" noChangeAspect="1"/>
          </p:cNvPicPr>
          <p:nvPr>
            <p:ph idx="1"/>
          </p:nvPr>
        </p:nvPicPr>
        <p:blipFill>
          <a:blip r:embed="rId4"/>
          <a:stretch>
            <a:fillRect/>
          </a:stretch>
        </p:blipFill>
        <p:spPr>
          <a:xfrm>
            <a:off x="570544" y="2059322"/>
            <a:ext cx="5215953" cy="4798678"/>
          </a:xfrm>
          <a:prstGeom prst="rect">
            <a:avLst/>
          </a:prstGeom>
        </p:spPr>
      </p:pic>
      <p:pic>
        <p:nvPicPr>
          <p:cNvPr id="6" name="Picture 5">
            <a:extLst>
              <a:ext uri="{FF2B5EF4-FFF2-40B4-BE49-F238E27FC236}">
                <a16:creationId xmlns:a16="http://schemas.microsoft.com/office/drawing/2014/main" id="{9CA2B082-72FD-6DD7-3B87-03ED9EB3D94A}"/>
              </a:ext>
            </a:extLst>
          </p:cNvPr>
          <p:cNvPicPr>
            <a:picLocks noChangeAspect="1"/>
          </p:cNvPicPr>
          <p:nvPr/>
        </p:nvPicPr>
        <p:blipFill>
          <a:blip r:embed="rId5"/>
          <a:stretch>
            <a:fillRect/>
          </a:stretch>
        </p:blipFill>
        <p:spPr>
          <a:xfrm>
            <a:off x="6357040" y="2003379"/>
            <a:ext cx="5306710" cy="4815840"/>
          </a:xfrm>
          <a:prstGeom prst="rect">
            <a:avLst/>
          </a:prstGeom>
        </p:spPr>
      </p:pic>
      <p:pic>
        <p:nvPicPr>
          <p:cNvPr id="14" name="Audio 13">
            <a:hlinkClick r:id="" action="ppaction://media"/>
            <a:extLst>
              <a:ext uri="{FF2B5EF4-FFF2-40B4-BE49-F238E27FC236}">
                <a16:creationId xmlns:a16="http://schemas.microsoft.com/office/drawing/2014/main" id="{CF898196-1ECE-0146-89F7-84DF1A5AD0FE}"/>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986053094"/>
      </p:ext>
    </p:extLst>
  </p:cSld>
  <p:clrMapOvr>
    <a:masterClrMapping/>
  </p:clrMapOvr>
  <mc:AlternateContent xmlns:mc="http://schemas.openxmlformats.org/markup-compatibility/2006">
    <mc:Choice xmlns:p14="http://schemas.microsoft.com/office/powerpoint/2010/main" Requires="p14">
      <p:transition spd="slow" p14:dur="2000" advTm="37847"/>
    </mc:Choice>
    <mc:Fallback>
      <p:transition spd="slow" advTm="3784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C4879EFC-8E62-4E00-973C-C45EE9EC67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6004B36-6854-F61E-9098-048FDF705642}"/>
              </a:ext>
            </a:extLst>
          </p:cNvPr>
          <p:cNvSpPr>
            <a:spLocks noGrp="1"/>
          </p:cNvSpPr>
          <p:nvPr>
            <p:ph type="title"/>
          </p:nvPr>
        </p:nvSpPr>
        <p:spPr>
          <a:xfrm>
            <a:off x="638881" y="457200"/>
            <a:ext cx="10909640" cy="1368614"/>
          </a:xfrm>
        </p:spPr>
        <p:txBody>
          <a:bodyPr vert="horz" lIns="91440" tIns="45720" rIns="91440" bIns="45720" rtlCol="0" anchor="ctr">
            <a:normAutofit/>
          </a:bodyPr>
          <a:lstStyle/>
          <a:p>
            <a:pPr algn="ctr"/>
            <a:r>
              <a:rPr lang="en-US" sz="5400" dirty="0"/>
              <a:t>Glucose levels and Stroke status </a:t>
            </a:r>
          </a:p>
        </p:txBody>
      </p:sp>
      <p:sp>
        <p:nvSpPr>
          <p:cNvPr id="21" name="sketch line">
            <a:extLst>
              <a:ext uri="{FF2B5EF4-FFF2-40B4-BE49-F238E27FC236}">
                <a16:creationId xmlns:a16="http://schemas.microsoft.com/office/drawing/2014/main" id="{D6A9C53F-5F90-40A5-8C85-5412D39C8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1850683"/>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2272B6D7-105D-A51E-0994-9072B73F9509}"/>
              </a:ext>
            </a:extLst>
          </p:cNvPr>
          <p:cNvPicPr>
            <a:picLocks noGrp="1" noChangeAspect="1"/>
          </p:cNvPicPr>
          <p:nvPr>
            <p:ph idx="1"/>
          </p:nvPr>
        </p:nvPicPr>
        <p:blipFill>
          <a:blip r:embed="rId4"/>
          <a:stretch>
            <a:fillRect/>
          </a:stretch>
        </p:blipFill>
        <p:spPr>
          <a:xfrm>
            <a:off x="6613242" y="1996172"/>
            <a:ext cx="5284018" cy="4861297"/>
          </a:xfrm>
          <a:prstGeom prst="rect">
            <a:avLst/>
          </a:prstGeom>
        </p:spPr>
      </p:pic>
      <p:pic>
        <p:nvPicPr>
          <p:cNvPr id="7" name="Picture 6" descr="A graph of a normal distribution&#10;&#10;Description automatically generated with low confidence">
            <a:extLst>
              <a:ext uri="{FF2B5EF4-FFF2-40B4-BE49-F238E27FC236}">
                <a16:creationId xmlns:a16="http://schemas.microsoft.com/office/drawing/2014/main" id="{7E0224BD-4264-1D91-EC54-0DACEE1DCE10}"/>
              </a:ext>
            </a:extLst>
          </p:cNvPr>
          <p:cNvPicPr>
            <a:picLocks noChangeAspect="1"/>
          </p:cNvPicPr>
          <p:nvPr/>
        </p:nvPicPr>
        <p:blipFill>
          <a:blip r:embed="rId5"/>
          <a:stretch>
            <a:fillRect/>
          </a:stretch>
        </p:blipFill>
        <p:spPr>
          <a:xfrm>
            <a:off x="692261" y="1996702"/>
            <a:ext cx="5401440" cy="4861297"/>
          </a:xfrm>
          <a:prstGeom prst="rect">
            <a:avLst/>
          </a:prstGeom>
        </p:spPr>
      </p:pic>
      <p:pic>
        <p:nvPicPr>
          <p:cNvPr id="10" name="Audio 9">
            <a:hlinkClick r:id="" action="ppaction://media"/>
            <a:extLst>
              <a:ext uri="{FF2B5EF4-FFF2-40B4-BE49-F238E27FC236}">
                <a16:creationId xmlns:a16="http://schemas.microsoft.com/office/drawing/2014/main" id="{A52EB1D3-40B2-1B45-ADF5-84C3C5389979}"/>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714462078"/>
      </p:ext>
    </p:extLst>
  </p:cSld>
  <p:clrMapOvr>
    <a:masterClrMapping/>
  </p:clrMapOvr>
  <mc:AlternateContent xmlns:mc="http://schemas.openxmlformats.org/markup-compatibility/2006">
    <mc:Choice xmlns:p14="http://schemas.microsoft.com/office/powerpoint/2010/main" Requires="p14">
      <p:transition spd="slow" p14:dur="2000" advTm="47699"/>
    </mc:Choice>
    <mc:Fallback>
      <p:transition spd="slow" advTm="4769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6" name="Rectangle 41">
            <a:extLst>
              <a:ext uri="{FF2B5EF4-FFF2-40B4-BE49-F238E27FC236}">
                <a16:creationId xmlns:a16="http://schemas.microsoft.com/office/drawing/2014/main" id="{C59AB4C8-9178-4F7A-8404-6890510B59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8C100C8-1FE3-ADF8-A0C6-CCFFC760EA5E}"/>
              </a:ext>
            </a:extLst>
          </p:cNvPr>
          <p:cNvSpPr>
            <a:spLocks noGrp="1"/>
          </p:cNvSpPr>
          <p:nvPr>
            <p:ph type="title"/>
          </p:nvPr>
        </p:nvSpPr>
        <p:spPr>
          <a:xfrm>
            <a:off x="638881" y="-467359"/>
            <a:ext cx="10909640" cy="1198880"/>
          </a:xfrm>
        </p:spPr>
        <p:txBody>
          <a:bodyPr vert="horz" lIns="91440" tIns="45720" rIns="91440" bIns="45720" rtlCol="0" anchor="b">
            <a:normAutofit/>
          </a:bodyPr>
          <a:lstStyle/>
          <a:p>
            <a:pPr algn="ctr"/>
            <a:r>
              <a:rPr lang="en-US" kern="1200">
                <a:solidFill>
                  <a:schemeClr val="tx1"/>
                </a:solidFill>
                <a:latin typeface="+mj-lt"/>
                <a:ea typeface="+mj-ea"/>
                <a:cs typeface="+mj-cs"/>
              </a:rPr>
              <a:t>Correlation between top risk factors</a:t>
            </a:r>
            <a:endParaRPr lang="en-US" kern="1200" dirty="0">
              <a:solidFill>
                <a:schemeClr val="tx1"/>
              </a:solidFill>
              <a:latin typeface="+mj-lt"/>
              <a:ea typeface="+mj-ea"/>
              <a:cs typeface="+mj-cs"/>
            </a:endParaRPr>
          </a:p>
        </p:txBody>
      </p:sp>
      <p:sp>
        <p:nvSpPr>
          <p:cNvPr id="25" name="Content Placeholder 11">
            <a:extLst>
              <a:ext uri="{FF2B5EF4-FFF2-40B4-BE49-F238E27FC236}">
                <a16:creationId xmlns:a16="http://schemas.microsoft.com/office/drawing/2014/main" id="{E706C244-06CF-678C-7C58-DDD270B5A398}"/>
              </a:ext>
            </a:extLst>
          </p:cNvPr>
          <p:cNvSpPr>
            <a:spLocks noGrp="1"/>
          </p:cNvSpPr>
          <p:nvPr>
            <p:ph idx="1"/>
          </p:nvPr>
        </p:nvSpPr>
        <p:spPr>
          <a:xfrm>
            <a:off x="638881" y="2419141"/>
            <a:ext cx="10909643" cy="552659"/>
          </a:xfrm>
        </p:spPr>
        <p:txBody>
          <a:bodyPr vert="horz" lIns="91440" tIns="45720" rIns="91440" bIns="45720" rtlCol="0" anchor="t">
            <a:normAutofit/>
          </a:bodyPr>
          <a:lstStyle/>
          <a:p>
            <a:pPr marL="0" indent="0" algn="ctr">
              <a:buNone/>
            </a:pPr>
            <a:r>
              <a:rPr lang="en-US" sz="2400" kern="1200">
                <a:solidFill>
                  <a:schemeClr val="tx1"/>
                </a:solidFill>
                <a:latin typeface="+mn-lt"/>
                <a:ea typeface="+mn-ea"/>
                <a:cs typeface="+mn-cs"/>
              </a:rPr>
              <a:t>   </a:t>
            </a:r>
          </a:p>
        </p:txBody>
      </p:sp>
      <p:sp>
        <p:nvSpPr>
          <p:cNvPr id="47" name="sketch line">
            <a:extLst>
              <a:ext uri="{FF2B5EF4-FFF2-40B4-BE49-F238E27FC236}">
                <a16:creationId xmlns:a16="http://schemas.microsoft.com/office/drawing/2014/main" id="{4CFDFB37-4BC7-42C6-915D-A6609139B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2343912"/>
            <a:ext cx="4572000" cy="18288"/>
          </a:xfrm>
          <a:custGeom>
            <a:avLst/>
            <a:gdLst>
              <a:gd name="connsiteX0" fmla="*/ 0 w 4572000"/>
              <a:gd name="connsiteY0" fmla="*/ 0 h 18288"/>
              <a:gd name="connsiteX1" fmla="*/ 515983 w 4572000"/>
              <a:gd name="connsiteY1" fmla="*/ 0 h 18288"/>
              <a:gd name="connsiteX2" fmla="*/ 1031966 w 4572000"/>
              <a:gd name="connsiteY2" fmla="*/ 0 h 18288"/>
              <a:gd name="connsiteX3" fmla="*/ 1639389 w 4572000"/>
              <a:gd name="connsiteY3" fmla="*/ 0 h 18288"/>
              <a:gd name="connsiteX4" fmla="*/ 2383971 w 4572000"/>
              <a:gd name="connsiteY4" fmla="*/ 0 h 18288"/>
              <a:gd name="connsiteX5" fmla="*/ 2945674 w 4572000"/>
              <a:gd name="connsiteY5" fmla="*/ 0 h 18288"/>
              <a:gd name="connsiteX6" fmla="*/ 3507377 w 4572000"/>
              <a:gd name="connsiteY6" fmla="*/ 0 h 18288"/>
              <a:gd name="connsiteX7" fmla="*/ 4572000 w 4572000"/>
              <a:gd name="connsiteY7" fmla="*/ 0 h 18288"/>
              <a:gd name="connsiteX8" fmla="*/ 4572000 w 4572000"/>
              <a:gd name="connsiteY8" fmla="*/ 18288 h 18288"/>
              <a:gd name="connsiteX9" fmla="*/ 3873137 w 4572000"/>
              <a:gd name="connsiteY9" fmla="*/ 18288 h 18288"/>
              <a:gd name="connsiteX10" fmla="*/ 3311434 w 4572000"/>
              <a:gd name="connsiteY10" fmla="*/ 18288 h 18288"/>
              <a:gd name="connsiteX11" fmla="*/ 2749731 w 4572000"/>
              <a:gd name="connsiteY11" fmla="*/ 18288 h 18288"/>
              <a:gd name="connsiteX12" fmla="*/ 2050869 w 4572000"/>
              <a:gd name="connsiteY12" fmla="*/ 18288 h 18288"/>
              <a:gd name="connsiteX13" fmla="*/ 1306286 w 4572000"/>
              <a:gd name="connsiteY13" fmla="*/ 18288 h 18288"/>
              <a:gd name="connsiteX14" fmla="*/ 790303 w 4572000"/>
              <a:gd name="connsiteY14" fmla="*/ 18288 h 18288"/>
              <a:gd name="connsiteX15" fmla="*/ 0 w 4572000"/>
              <a:gd name="connsiteY15" fmla="*/ 18288 h 18288"/>
              <a:gd name="connsiteX16" fmla="*/ 0 w 45720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18288" fill="none" extrusionOk="0">
                <a:moveTo>
                  <a:pt x="0" y="0"/>
                </a:moveTo>
                <a:cubicBezTo>
                  <a:pt x="105156" y="-20963"/>
                  <a:pt x="340432" y="822"/>
                  <a:pt x="515983" y="0"/>
                </a:cubicBezTo>
                <a:cubicBezTo>
                  <a:pt x="691534" y="-822"/>
                  <a:pt x="850679" y="16479"/>
                  <a:pt x="1031966" y="0"/>
                </a:cubicBezTo>
                <a:cubicBezTo>
                  <a:pt x="1213253" y="-16479"/>
                  <a:pt x="1443646" y="-18730"/>
                  <a:pt x="1639389" y="0"/>
                </a:cubicBezTo>
                <a:cubicBezTo>
                  <a:pt x="1835132" y="18730"/>
                  <a:pt x="2159975" y="18531"/>
                  <a:pt x="2383971" y="0"/>
                </a:cubicBezTo>
                <a:cubicBezTo>
                  <a:pt x="2607967" y="-18531"/>
                  <a:pt x="2719096" y="-12030"/>
                  <a:pt x="2945674" y="0"/>
                </a:cubicBezTo>
                <a:cubicBezTo>
                  <a:pt x="3172252" y="12030"/>
                  <a:pt x="3269167" y="27666"/>
                  <a:pt x="3507377" y="0"/>
                </a:cubicBezTo>
                <a:cubicBezTo>
                  <a:pt x="3745587" y="-27666"/>
                  <a:pt x="4116741" y="18705"/>
                  <a:pt x="4572000" y="0"/>
                </a:cubicBezTo>
                <a:cubicBezTo>
                  <a:pt x="4572895" y="8974"/>
                  <a:pt x="4571454" y="9359"/>
                  <a:pt x="4572000" y="18288"/>
                </a:cubicBezTo>
                <a:cubicBezTo>
                  <a:pt x="4374698" y="3942"/>
                  <a:pt x="4098874" y="-11042"/>
                  <a:pt x="3873137" y="18288"/>
                </a:cubicBezTo>
                <a:cubicBezTo>
                  <a:pt x="3647400" y="47618"/>
                  <a:pt x="3517055" y="5421"/>
                  <a:pt x="3311434" y="18288"/>
                </a:cubicBezTo>
                <a:cubicBezTo>
                  <a:pt x="3105813" y="31155"/>
                  <a:pt x="3025168" y="17856"/>
                  <a:pt x="2749731" y="18288"/>
                </a:cubicBezTo>
                <a:cubicBezTo>
                  <a:pt x="2474294" y="18720"/>
                  <a:pt x="2291766" y="-14168"/>
                  <a:pt x="2050869" y="18288"/>
                </a:cubicBezTo>
                <a:cubicBezTo>
                  <a:pt x="1809972" y="50744"/>
                  <a:pt x="1540276" y="46798"/>
                  <a:pt x="1306286" y="18288"/>
                </a:cubicBezTo>
                <a:cubicBezTo>
                  <a:pt x="1072296" y="-10222"/>
                  <a:pt x="972445" y="19645"/>
                  <a:pt x="790303" y="18288"/>
                </a:cubicBezTo>
                <a:cubicBezTo>
                  <a:pt x="608161" y="16931"/>
                  <a:pt x="200981" y="8241"/>
                  <a:pt x="0" y="18288"/>
                </a:cubicBezTo>
                <a:cubicBezTo>
                  <a:pt x="-229" y="14222"/>
                  <a:pt x="509" y="5816"/>
                  <a:pt x="0" y="0"/>
                </a:cubicBezTo>
                <a:close/>
              </a:path>
              <a:path w="4572000" h="18288" stroke="0" extrusionOk="0">
                <a:moveTo>
                  <a:pt x="0" y="0"/>
                </a:moveTo>
                <a:cubicBezTo>
                  <a:pt x="143285" y="-9565"/>
                  <a:pt x="327959" y="-11498"/>
                  <a:pt x="561703" y="0"/>
                </a:cubicBezTo>
                <a:cubicBezTo>
                  <a:pt x="795447" y="11498"/>
                  <a:pt x="838260" y="18255"/>
                  <a:pt x="1077686" y="0"/>
                </a:cubicBezTo>
                <a:cubicBezTo>
                  <a:pt x="1317112" y="-18255"/>
                  <a:pt x="1437472" y="23514"/>
                  <a:pt x="1639389" y="0"/>
                </a:cubicBezTo>
                <a:cubicBezTo>
                  <a:pt x="1841306" y="-23514"/>
                  <a:pt x="2037142" y="-12551"/>
                  <a:pt x="2292531" y="0"/>
                </a:cubicBezTo>
                <a:cubicBezTo>
                  <a:pt x="2547920" y="12551"/>
                  <a:pt x="2810436" y="-20352"/>
                  <a:pt x="2991394" y="0"/>
                </a:cubicBezTo>
                <a:cubicBezTo>
                  <a:pt x="3172352" y="20352"/>
                  <a:pt x="3530025" y="-13347"/>
                  <a:pt x="3735977" y="0"/>
                </a:cubicBezTo>
                <a:cubicBezTo>
                  <a:pt x="3941929" y="13347"/>
                  <a:pt x="4161497" y="34086"/>
                  <a:pt x="4572000" y="0"/>
                </a:cubicBezTo>
                <a:cubicBezTo>
                  <a:pt x="4571545" y="6162"/>
                  <a:pt x="4571903" y="11775"/>
                  <a:pt x="4572000" y="18288"/>
                </a:cubicBezTo>
                <a:cubicBezTo>
                  <a:pt x="4228040" y="36490"/>
                  <a:pt x="4199736" y="42557"/>
                  <a:pt x="3873137" y="18288"/>
                </a:cubicBezTo>
                <a:cubicBezTo>
                  <a:pt x="3546538" y="-5981"/>
                  <a:pt x="3472124" y="16809"/>
                  <a:pt x="3128554" y="18288"/>
                </a:cubicBezTo>
                <a:cubicBezTo>
                  <a:pt x="2784984" y="19767"/>
                  <a:pt x="2735896" y="-17781"/>
                  <a:pt x="2383971" y="18288"/>
                </a:cubicBezTo>
                <a:cubicBezTo>
                  <a:pt x="2032046" y="54357"/>
                  <a:pt x="2019324" y="2920"/>
                  <a:pt x="1867989" y="18288"/>
                </a:cubicBezTo>
                <a:cubicBezTo>
                  <a:pt x="1716654" y="33656"/>
                  <a:pt x="1418675" y="32575"/>
                  <a:pt x="1169126" y="18288"/>
                </a:cubicBezTo>
                <a:cubicBezTo>
                  <a:pt x="919577" y="4001"/>
                  <a:pt x="798537" y="16165"/>
                  <a:pt x="561703" y="18288"/>
                </a:cubicBezTo>
                <a:cubicBezTo>
                  <a:pt x="324869" y="20411"/>
                  <a:pt x="221395" y="-912"/>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Content Placeholder 3">
            <a:extLst>
              <a:ext uri="{FF2B5EF4-FFF2-40B4-BE49-F238E27FC236}">
                <a16:creationId xmlns:a16="http://schemas.microsoft.com/office/drawing/2014/main" id="{3DB5C5B5-9352-378F-5711-3EB064993E78}"/>
              </a:ext>
            </a:extLst>
          </p:cNvPr>
          <p:cNvPicPr>
            <a:picLocks noChangeAspect="1"/>
          </p:cNvPicPr>
          <p:nvPr/>
        </p:nvPicPr>
        <p:blipFill rotWithShape="1">
          <a:blip r:embed="rId4"/>
          <a:srcRect r="-158"/>
          <a:stretch/>
        </p:blipFill>
        <p:spPr>
          <a:xfrm>
            <a:off x="314062" y="788463"/>
            <a:ext cx="11563876" cy="5917137"/>
          </a:xfrm>
          <a:prstGeom prst="rect">
            <a:avLst/>
          </a:prstGeom>
        </p:spPr>
      </p:pic>
      <p:pic>
        <p:nvPicPr>
          <p:cNvPr id="5" name="Picture 4">
            <a:extLst>
              <a:ext uri="{FF2B5EF4-FFF2-40B4-BE49-F238E27FC236}">
                <a16:creationId xmlns:a16="http://schemas.microsoft.com/office/drawing/2014/main" id="{84E74128-A3F6-3B8B-A4F0-9752C58B0C2A}"/>
              </a:ext>
            </a:extLst>
          </p:cNvPr>
          <p:cNvPicPr>
            <a:picLocks noChangeAspect="1"/>
          </p:cNvPicPr>
          <p:nvPr/>
        </p:nvPicPr>
        <p:blipFill>
          <a:blip r:embed="rId5"/>
          <a:stretch>
            <a:fillRect/>
          </a:stretch>
        </p:blipFill>
        <p:spPr>
          <a:xfrm>
            <a:off x="2441055" y="586065"/>
            <a:ext cx="8063919" cy="202398"/>
          </a:xfrm>
          <a:prstGeom prst="rect">
            <a:avLst/>
          </a:prstGeom>
        </p:spPr>
      </p:pic>
      <p:pic>
        <p:nvPicPr>
          <p:cNvPr id="7" name="Audio 6">
            <a:hlinkClick r:id="" action="ppaction://media"/>
            <a:extLst>
              <a:ext uri="{FF2B5EF4-FFF2-40B4-BE49-F238E27FC236}">
                <a16:creationId xmlns:a16="http://schemas.microsoft.com/office/drawing/2014/main" id="{C0C41CAE-A391-ED9C-DCBA-B8D78039C9AF}"/>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127381155"/>
      </p:ext>
    </p:extLst>
  </p:cSld>
  <p:clrMapOvr>
    <a:masterClrMapping/>
  </p:clrMapOvr>
  <mc:AlternateContent xmlns:mc="http://schemas.openxmlformats.org/markup-compatibility/2006">
    <mc:Choice xmlns:p14="http://schemas.microsoft.com/office/powerpoint/2010/main" Requires="p14">
      <p:transition spd="slow" p14:dur="2000" advTm="74437"/>
    </mc:Choice>
    <mc:Fallback>
      <p:transition spd="slow" advTm="744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85D69A6-9D50-B6ED-C73C-91D6C4508199}"/>
              </a:ext>
            </a:extLst>
          </p:cNvPr>
          <p:cNvSpPr>
            <a:spLocks noGrp="1"/>
          </p:cNvSpPr>
          <p:nvPr>
            <p:ph type="title"/>
          </p:nvPr>
        </p:nvSpPr>
        <p:spPr>
          <a:xfrm>
            <a:off x="5297762" y="329184"/>
            <a:ext cx="6251110" cy="1783080"/>
          </a:xfrm>
        </p:spPr>
        <p:txBody>
          <a:bodyPr anchor="b">
            <a:normAutofit/>
          </a:bodyPr>
          <a:lstStyle/>
          <a:p>
            <a:r>
              <a:rPr lang="en-US" sz="5400" dirty="0"/>
              <a:t>Conclusion</a:t>
            </a:r>
          </a:p>
        </p:txBody>
      </p:sp>
      <p:pic>
        <p:nvPicPr>
          <p:cNvPr id="4" name="Picture 3" descr="Scan of a human brain in a neurology clinic">
            <a:extLst>
              <a:ext uri="{FF2B5EF4-FFF2-40B4-BE49-F238E27FC236}">
                <a16:creationId xmlns:a16="http://schemas.microsoft.com/office/drawing/2014/main" id="{88BB9B2B-1DED-7FC8-895E-F00931B15F88}"/>
              </a:ext>
            </a:extLst>
          </p:cNvPr>
          <p:cNvPicPr>
            <a:picLocks noChangeAspect="1"/>
          </p:cNvPicPr>
          <p:nvPr/>
        </p:nvPicPr>
        <p:blipFill rotWithShape="1">
          <a:blip r:embed="rId4"/>
          <a:srcRect l="49067"/>
          <a:stretch/>
        </p:blipFill>
        <p:spPr>
          <a:xfrm>
            <a:off x="1" y="-20319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23"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D8FC32B-CE6C-2518-3AAF-F152BB657E94}"/>
              </a:ext>
            </a:extLst>
          </p:cNvPr>
          <p:cNvSpPr>
            <a:spLocks noGrp="1"/>
          </p:cNvSpPr>
          <p:nvPr>
            <p:ph idx="1"/>
          </p:nvPr>
        </p:nvSpPr>
        <p:spPr>
          <a:xfrm>
            <a:off x="5297762" y="2706624"/>
            <a:ext cx="6251110" cy="3483864"/>
          </a:xfrm>
        </p:spPr>
        <p:txBody>
          <a:bodyPr>
            <a:normAutofit lnSpcReduction="10000"/>
          </a:bodyPr>
          <a:lstStyle/>
          <a:p>
            <a:pPr>
              <a:buFont typeface="+mj-lt"/>
              <a:buAutoNum type="arabicPeriod"/>
            </a:pPr>
            <a:r>
              <a:rPr lang="en-US" sz="1600" b="0" i="0" dirty="0">
                <a:effectLst/>
                <a:latin typeface="Söhne"/>
              </a:rPr>
              <a:t>Among the 5110 patients in the dataset, 249 suffered from strokes, while the remaining 4861 did not.</a:t>
            </a:r>
          </a:p>
          <a:p>
            <a:pPr>
              <a:buFont typeface="+mj-lt"/>
              <a:buAutoNum type="arabicPeriod"/>
            </a:pPr>
            <a:r>
              <a:rPr lang="en-US" sz="1600" b="0" i="0" dirty="0">
                <a:effectLst/>
                <a:latin typeface="Söhne"/>
              </a:rPr>
              <a:t>Elder people are more vulnerable to stroke than younger people.</a:t>
            </a:r>
          </a:p>
          <a:p>
            <a:pPr>
              <a:buFont typeface="+mj-lt"/>
              <a:buAutoNum type="arabicPeriod"/>
            </a:pPr>
            <a:r>
              <a:rPr lang="en-US" sz="1600" b="0" i="0" dirty="0">
                <a:effectLst/>
                <a:latin typeface="Söhne"/>
              </a:rPr>
              <a:t>The presence of heart disease, hypertension, and high blood sugar increases the risk of stroke.</a:t>
            </a:r>
          </a:p>
          <a:p>
            <a:pPr>
              <a:buFont typeface="+mj-lt"/>
              <a:buAutoNum type="arabicPeriod"/>
            </a:pPr>
            <a:r>
              <a:rPr lang="en-US" sz="1600" b="0" i="0" dirty="0">
                <a:effectLst/>
                <a:latin typeface="Söhne"/>
              </a:rPr>
              <a:t>People in the age group of 50-65 are at a higher risk of stroke if they have heart disease, and high blood sugar.</a:t>
            </a:r>
          </a:p>
          <a:p>
            <a:pPr>
              <a:buFont typeface="+mj-lt"/>
              <a:buAutoNum type="arabicPeriod"/>
            </a:pPr>
            <a:r>
              <a:rPr lang="en-US" sz="1600" b="0" i="0" dirty="0">
                <a:effectLst/>
                <a:latin typeface="Söhne"/>
              </a:rPr>
              <a:t>The impact of smoking on stroke risk is inconclusive and requires further investigation. </a:t>
            </a:r>
          </a:p>
          <a:p>
            <a:pPr>
              <a:buFont typeface="+mj-lt"/>
              <a:buAutoNum type="arabicPeriod"/>
            </a:pPr>
            <a:r>
              <a:rPr lang="en-US" sz="1600" b="0" i="0" dirty="0">
                <a:effectLst/>
                <a:latin typeface="Söhne"/>
              </a:rPr>
              <a:t>Age has a clear link with stroke risk.</a:t>
            </a:r>
          </a:p>
          <a:p>
            <a:pPr>
              <a:buFont typeface="+mj-lt"/>
              <a:buAutoNum type="arabicPeriod"/>
            </a:pPr>
            <a:r>
              <a:rPr lang="en-US" sz="1600" b="0" i="0" dirty="0">
                <a:effectLst/>
                <a:latin typeface="Söhne"/>
              </a:rPr>
              <a:t>BMI appears to have a negligible impact on stroke risk, although the percentage of overweight and obese patients is slightly higher among stroke patients.</a:t>
            </a:r>
          </a:p>
        </p:txBody>
      </p:sp>
      <p:pic>
        <p:nvPicPr>
          <p:cNvPr id="7" name="Audio 6">
            <a:hlinkClick r:id="" action="ppaction://media"/>
            <a:extLst>
              <a:ext uri="{FF2B5EF4-FFF2-40B4-BE49-F238E27FC236}">
                <a16:creationId xmlns:a16="http://schemas.microsoft.com/office/drawing/2014/main" id="{D1FA7F49-0F81-A64D-0704-2FEDE11D1FA4}"/>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200771905"/>
      </p:ext>
    </p:extLst>
  </p:cSld>
  <p:clrMapOvr>
    <a:masterClrMapping/>
  </p:clrMapOvr>
  <mc:AlternateContent xmlns:mc="http://schemas.openxmlformats.org/markup-compatibility/2006">
    <mc:Choice xmlns:p14="http://schemas.microsoft.com/office/powerpoint/2010/main" Requires="p14">
      <p:transition spd="slow" p14:dur="2000" advTm="51927"/>
    </mc:Choice>
    <mc:Fallback>
      <p:transition spd="slow" advTm="5192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30BB140-E380-00E8-0F06-21AE4428E030}"/>
              </a:ext>
            </a:extLst>
          </p:cNvPr>
          <p:cNvSpPr>
            <a:spLocks noGrp="1"/>
          </p:cNvSpPr>
          <p:nvPr>
            <p:ph type="title"/>
          </p:nvPr>
        </p:nvSpPr>
        <p:spPr>
          <a:xfrm>
            <a:off x="5297762" y="329184"/>
            <a:ext cx="6251110" cy="1783080"/>
          </a:xfrm>
        </p:spPr>
        <p:txBody>
          <a:bodyPr anchor="b">
            <a:normAutofit/>
          </a:bodyPr>
          <a:lstStyle/>
          <a:p>
            <a:r>
              <a:rPr lang="en-US" sz="5400" dirty="0"/>
              <a:t>Background</a:t>
            </a:r>
          </a:p>
        </p:txBody>
      </p:sp>
      <p:pic>
        <p:nvPicPr>
          <p:cNvPr id="5" name="Picture 4" descr="Scan of a human brain in a neurology clinic">
            <a:extLst>
              <a:ext uri="{FF2B5EF4-FFF2-40B4-BE49-F238E27FC236}">
                <a16:creationId xmlns:a16="http://schemas.microsoft.com/office/drawing/2014/main" id="{935A18F2-59BE-0D9A-95CD-54ECC45A64E4}"/>
              </a:ext>
            </a:extLst>
          </p:cNvPr>
          <p:cNvPicPr>
            <a:picLocks noChangeAspect="1"/>
          </p:cNvPicPr>
          <p:nvPr/>
        </p:nvPicPr>
        <p:blipFill rotWithShape="1">
          <a:blip r:embed="rId4"/>
          <a:srcRect l="49067"/>
          <a:stretch/>
        </p:blipFill>
        <p:spPr>
          <a:xfrm>
            <a:off x="1" y="-20319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1"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51FA706-3DFC-9141-06D9-EE8D6B5EA9E3}"/>
              </a:ext>
            </a:extLst>
          </p:cNvPr>
          <p:cNvSpPr>
            <a:spLocks noGrp="1"/>
          </p:cNvSpPr>
          <p:nvPr>
            <p:ph idx="1"/>
          </p:nvPr>
        </p:nvSpPr>
        <p:spPr>
          <a:xfrm>
            <a:off x="5297762" y="2706624"/>
            <a:ext cx="6251110" cy="3483864"/>
          </a:xfrm>
        </p:spPr>
        <p:txBody>
          <a:bodyPr>
            <a:normAutofit fontScale="40000" lnSpcReduction="20000"/>
          </a:bodyPr>
          <a:lstStyle/>
          <a:p>
            <a:pPr marL="0" indent="0">
              <a:buNone/>
            </a:pPr>
            <a:r>
              <a:rPr lang="en-US" sz="3700" dirty="0">
                <a:latin typeface="Georgia" panose="02040502050405020303" pitchFamily="18" charset="0"/>
              </a:rPr>
              <a:t>W</a:t>
            </a:r>
            <a:r>
              <a:rPr lang="en-US" sz="3700" b="0" i="0" dirty="0">
                <a:effectLst/>
                <a:latin typeface="Georgia" panose="02040502050405020303" pitchFamily="18" charset="0"/>
              </a:rPr>
              <a:t>hat is a stroke?</a:t>
            </a:r>
          </a:p>
          <a:p>
            <a:pPr>
              <a:buFont typeface="Arial" panose="020B0604020202020204" pitchFamily="34" charset="0"/>
              <a:buChar char="•"/>
            </a:pPr>
            <a:r>
              <a:rPr lang="en-US" sz="3700" b="0" i="0" dirty="0">
                <a:effectLst/>
                <a:latin typeface="Inter"/>
              </a:rPr>
              <a:t>Stroke is a medical emergency. A stroke occurs when blood flow to a part of your brain is interrupted or reduced, preventing brain tissue from getting oxygen and nutrients. Brain cells begin to die within minutes</a:t>
            </a:r>
          </a:p>
          <a:p>
            <a:pPr>
              <a:buFont typeface="Arial" panose="020B0604020202020204" pitchFamily="34" charset="0"/>
              <a:buChar char="•"/>
            </a:pPr>
            <a:endParaRPr lang="en-US" sz="3700" b="0" i="0" dirty="0">
              <a:effectLst/>
              <a:latin typeface="Inter"/>
            </a:endParaRPr>
          </a:p>
          <a:p>
            <a:pPr marL="0" indent="0">
              <a:buNone/>
            </a:pPr>
            <a:r>
              <a:rPr lang="en-US" sz="3700" b="0" i="0" dirty="0">
                <a:effectLst/>
                <a:latin typeface="Georgia" panose="02040502050405020303" pitchFamily="18" charset="0"/>
              </a:rPr>
              <a:t>Risk factors:</a:t>
            </a:r>
          </a:p>
          <a:p>
            <a:r>
              <a:rPr lang="en-US" sz="3700" b="0" i="0" dirty="0">
                <a:effectLst/>
                <a:latin typeface="Inter"/>
              </a:rPr>
              <a:t>Age: People aged 55 years and over</a:t>
            </a:r>
          </a:p>
          <a:p>
            <a:pPr>
              <a:buFont typeface="Arial" panose="020B0604020202020204" pitchFamily="34" charset="0"/>
              <a:buChar char="•"/>
            </a:pPr>
            <a:r>
              <a:rPr lang="en-US" sz="3700" b="0" i="0" dirty="0">
                <a:effectLst/>
                <a:latin typeface="Inter"/>
              </a:rPr>
              <a:t>Hypertension: if the systolic pressure is 140 mm Hg or more, or the diastolic pressure is 90 mm Hg or more</a:t>
            </a:r>
          </a:p>
          <a:p>
            <a:pPr>
              <a:buFont typeface="Arial" panose="020B0604020202020204" pitchFamily="34" charset="0"/>
              <a:buChar char="•"/>
            </a:pPr>
            <a:r>
              <a:rPr lang="en-US" sz="3700" b="0" i="0" dirty="0">
                <a:effectLst/>
                <a:latin typeface="Inter"/>
              </a:rPr>
              <a:t>Hypercholesterolemia: If the cholesterol level in the blood is 200 milligrams per deciliter</a:t>
            </a:r>
          </a:p>
          <a:p>
            <a:pPr>
              <a:buFont typeface="Arial" panose="020B0604020202020204" pitchFamily="34" charset="0"/>
              <a:buChar char="•"/>
            </a:pPr>
            <a:r>
              <a:rPr lang="en-US" sz="3700" b="0" i="0" dirty="0">
                <a:effectLst/>
                <a:latin typeface="Inter"/>
              </a:rPr>
              <a:t>Smoking</a:t>
            </a:r>
          </a:p>
          <a:p>
            <a:pPr>
              <a:buFont typeface="Arial" panose="020B0604020202020204" pitchFamily="34" charset="0"/>
              <a:buChar char="•"/>
            </a:pPr>
            <a:r>
              <a:rPr lang="en-US" sz="3700" b="0" i="0" dirty="0">
                <a:effectLst/>
                <a:latin typeface="Inter"/>
              </a:rPr>
              <a:t>Diabetes</a:t>
            </a:r>
          </a:p>
          <a:p>
            <a:pPr>
              <a:buFont typeface="Arial" panose="020B0604020202020204" pitchFamily="34" charset="0"/>
              <a:buChar char="•"/>
            </a:pPr>
            <a:r>
              <a:rPr lang="en-US" sz="3700" b="0" i="0" dirty="0">
                <a:effectLst/>
                <a:latin typeface="Inter"/>
              </a:rPr>
              <a:t>Obesity: if the body mass index (BMI) is 30 or more</a:t>
            </a:r>
          </a:p>
          <a:p>
            <a:endParaRPr lang="en-US" sz="1200" dirty="0"/>
          </a:p>
        </p:txBody>
      </p:sp>
      <p:pic>
        <p:nvPicPr>
          <p:cNvPr id="44" name="Audio 43">
            <a:hlinkClick r:id="" action="ppaction://media"/>
            <a:extLst>
              <a:ext uri="{FF2B5EF4-FFF2-40B4-BE49-F238E27FC236}">
                <a16:creationId xmlns:a16="http://schemas.microsoft.com/office/drawing/2014/main" id="{7326D1B2-F06D-6DEF-085D-C8303C3C3B53}"/>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639094138"/>
      </p:ext>
    </p:extLst>
  </p:cSld>
  <p:clrMapOvr>
    <a:masterClrMapping/>
  </p:clrMapOvr>
  <mc:AlternateContent xmlns:mc="http://schemas.openxmlformats.org/markup-compatibility/2006">
    <mc:Choice xmlns:p14="http://schemas.microsoft.com/office/powerpoint/2010/main" Requires="p14">
      <p:transition spd="slow" p14:dur="2000" advTm="91410"/>
    </mc:Choice>
    <mc:Fallback>
      <p:transition spd="slow" advTm="9141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36">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CB58981-523B-48CD-EECE-60340CC1A18E}"/>
              </a:ext>
            </a:extLst>
          </p:cNvPr>
          <p:cNvSpPr>
            <a:spLocks noGrp="1"/>
          </p:cNvSpPr>
          <p:nvPr>
            <p:ph type="title"/>
          </p:nvPr>
        </p:nvSpPr>
        <p:spPr>
          <a:xfrm>
            <a:off x="7390833" y="681037"/>
            <a:ext cx="4090777" cy="1788811"/>
          </a:xfrm>
        </p:spPr>
        <p:txBody>
          <a:bodyPr>
            <a:normAutofit/>
          </a:bodyPr>
          <a:lstStyle/>
          <a:p>
            <a:r>
              <a:rPr lang="en-US" sz="5400" dirty="0"/>
              <a:t>Motivation</a:t>
            </a:r>
          </a:p>
        </p:txBody>
      </p:sp>
      <p:sp>
        <p:nvSpPr>
          <p:cNvPr id="39" name="Rounded Rectangle 28">
            <a:extLst>
              <a:ext uri="{FF2B5EF4-FFF2-40B4-BE49-F238E27FC236}">
                <a16:creationId xmlns:a16="http://schemas.microsoft.com/office/drawing/2014/main" id="{E4D63AEB-01ED-4B67-A163-4F509656D5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1" y="640091"/>
            <a:ext cx="6266120" cy="5577818"/>
          </a:xfrm>
          <a:prstGeom prst="roundRect">
            <a:avLst>
              <a:gd name="adj" fmla="val 0"/>
            </a:avLst>
          </a:prstGeom>
          <a:solidFill>
            <a:srgbClr val="FFFFFF"/>
          </a:solidFill>
          <a:ln w="9525">
            <a:solidFill>
              <a:schemeClr val="tx1">
                <a:lumMod val="65000"/>
                <a:lumOff val="3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EBCF50D3-2E2D-FE1F-7108-AAA9CDDA62D9}"/>
              </a:ext>
            </a:extLst>
          </p:cNvPr>
          <p:cNvPicPr>
            <a:picLocks noChangeAspect="1"/>
          </p:cNvPicPr>
          <p:nvPr/>
        </p:nvPicPr>
        <p:blipFill rotWithShape="1">
          <a:blip r:embed="rId4"/>
          <a:srcRect t="64" r="-1" b="-1"/>
          <a:stretch/>
        </p:blipFill>
        <p:spPr>
          <a:xfrm>
            <a:off x="815807" y="804672"/>
            <a:ext cx="5934456" cy="5248656"/>
          </a:xfrm>
          <a:prstGeom prst="rect">
            <a:avLst/>
          </a:prstGeom>
          <a:effectLst/>
        </p:spPr>
      </p:pic>
      <p:sp>
        <p:nvSpPr>
          <p:cNvPr id="3" name="Content Placeholder 2">
            <a:extLst>
              <a:ext uri="{FF2B5EF4-FFF2-40B4-BE49-F238E27FC236}">
                <a16:creationId xmlns:a16="http://schemas.microsoft.com/office/drawing/2014/main" id="{C31781E6-14F3-C1D5-B6D5-221708536156}"/>
              </a:ext>
            </a:extLst>
          </p:cNvPr>
          <p:cNvSpPr>
            <a:spLocks noGrp="1"/>
          </p:cNvSpPr>
          <p:nvPr>
            <p:ph idx="1"/>
          </p:nvPr>
        </p:nvSpPr>
        <p:spPr>
          <a:xfrm>
            <a:off x="7390833" y="2630161"/>
            <a:ext cx="4090778" cy="3546801"/>
          </a:xfrm>
        </p:spPr>
        <p:txBody>
          <a:bodyPr>
            <a:normAutofit/>
          </a:bodyPr>
          <a:lstStyle/>
          <a:p>
            <a:pPr marL="0" indent="0">
              <a:buNone/>
            </a:pPr>
            <a:r>
              <a:rPr lang="en-US" sz="2000" b="0" i="0" dirty="0">
                <a:effectLst/>
                <a:latin typeface="Söhne"/>
              </a:rPr>
              <a:t>The aim of our project is to explore the factors that contribute to stroke in individuals and investigate whether machine learning techniques can be applied to accurately detect stroke based on certain features.</a:t>
            </a:r>
          </a:p>
          <a:p>
            <a:pPr marL="0" indent="0">
              <a:buNone/>
            </a:pPr>
            <a:endParaRPr lang="en-US" sz="2000" dirty="0">
              <a:latin typeface="Söhne"/>
            </a:endParaRPr>
          </a:p>
        </p:txBody>
      </p:sp>
      <p:pic>
        <p:nvPicPr>
          <p:cNvPr id="15" name="Picture 14">
            <a:extLst>
              <a:ext uri="{FF2B5EF4-FFF2-40B4-BE49-F238E27FC236}">
                <a16:creationId xmlns:a16="http://schemas.microsoft.com/office/drawing/2014/main" id="{57311422-24D4-A78E-EDB2-10394EF33782}"/>
              </a:ext>
            </a:extLst>
          </p:cNvPr>
          <p:cNvPicPr>
            <a:picLocks noChangeAspect="1"/>
          </p:cNvPicPr>
          <p:nvPr/>
        </p:nvPicPr>
        <p:blipFill>
          <a:blip r:embed="rId5"/>
          <a:stretch>
            <a:fillRect/>
          </a:stretch>
        </p:blipFill>
        <p:spPr>
          <a:xfrm>
            <a:off x="7234895" y="1909869"/>
            <a:ext cx="3764606" cy="426757"/>
          </a:xfrm>
          <a:prstGeom prst="rect">
            <a:avLst/>
          </a:prstGeom>
        </p:spPr>
      </p:pic>
      <p:pic>
        <p:nvPicPr>
          <p:cNvPr id="30" name="Audio 29">
            <a:hlinkClick r:id="" action="ppaction://media"/>
            <a:extLst>
              <a:ext uri="{FF2B5EF4-FFF2-40B4-BE49-F238E27FC236}">
                <a16:creationId xmlns:a16="http://schemas.microsoft.com/office/drawing/2014/main" id="{0CDCC10C-1CC3-2B92-EC63-0E4A489E2168}"/>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798149423"/>
      </p:ext>
    </p:extLst>
  </p:cSld>
  <p:clrMapOvr>
    <a:masterClrMapping/>
  </p:clrMapOvr>
  <mc:AlternateContent xmlns:mc="http://schemas.openxmlformats.org/markup-compatibility/2006">
    <mc:Choice xmlns:p14="http://schemas.microsoft.com/office/powerpoint/2010/main" Requires="p14">
      <p:transition spd="slow" p14:dur="2000" advTm="59431"/>
    </mc:Choice>
    <mc:Fallback>
      <p:transition spd="slow" advTm="5943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0"/>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0">
            <a:extLst>
              <a:ext uri="{FF2B5EF4-FFF2-40B4-BE49-F238E27FC236}">
                <a16:creationId xmlns:a16="http://schemas.microsoft.com/office/drawing/2014/main" id="{7B831B6F-405A-4B47-B9BB-5CA88F2858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B2347C3-D564-DE0E-9326-251BC10DF580}"/>
              </a:ext>
            </a:extLst>
          </p:cNvPr>
          <p:cNvSpPr>
            <a:spLocks noGrp="1"/>
          </p:cNvSpPr>
          <p:nvPr>
            <p:ph type="title"/>
          </p:nvPr>
        </p:nvSpPr>
        <p:spPr>
          <a:xfrm>
            <a:off x="5567680" y="638089"/>
            <a:ext cx="5990336" cy="1476801"/>
          </a:xfrm>
        </p:spPr>
        <p:txBody>
          <a:bodyPr anchor="b">
            <a:noAutofit/>
          </a:bodyPr>
          <a:lstStyle/>
          <a:p>
            <a:r>
              <a:rPr lang="en-US" sz="5400" dirty="0"/>
              <a:t>Dataset and Insights </a:t>
            </a:r>
          </a:p>
        </p:txBody>
      </p:sp>
      <p:pic>
        <p:nvPicPr>
          <p:cNvPr id="5" name="Picture 4">
            <a:extLst>
              <a:ext uri="{FF2B5EF4-FFF2-40B4-BE49-F238E27FC236}">
                <a16:creationId xmlns:a16="http://schemas.microsoft.com/office/drawing/2014/main" id="{57FA0FA3-4678-7525-FBED-938E8E62205E}"/>
              </a:ext>
            </a:extLst>
          </p:cNvPr>
          <p:cNvPicPr>
            <a:picLocks noChangeAspect="1"/>
          </p:cNvPicPr>
          <p:nvPr/>
        </p:nvPicPr>
        <p:blipFill>
          <a:blip r:embed="rId4"/>
          <a:stretch>
            <a:fillRect/>
          </a:stretch>
        </p:blipFill>
        <p:spPr>
          <a:xfrm>
            <a:off x="1448215" y="640080"/>
            <a:ext cx="3824409" cy="5577840"/>
          </a:xfrm>
          <a:prstGeom prst="rect">
            <a:avLst/>
          </a:prstGeom>
        </p:spPr>
      </p:pic>
      <p:sp>
        <p:nvSpPr>
          <p:cNvPr id="26" name="sketch line">
            <a:extLst>
              <a:ext uri="{FF2B5EF4-FFF2-40B4-BE49-F238E27FC236}">
                <a16:creationId xmlns:a16="http://schemas.microsoft.com/office/drawing/2014/main" id="{953EE71A-6488-4203-A7C4-77102FD0DC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3912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8E0C6BA2-665D-425F-C547-65913C6C7D41}"/>
              </a:ext>
            </a:extLst>
          </p:cNvPr>
          <p:cNvSpPr>
            <a:spLocks noGrp="1"/>
          </p:cNvSpPr>
          <p:nvPr>
            <p:ph idx="1"/>
          </p:nvPr>
        </p:nvSpPr>
        <p:spPr>
          <a:xfrm>
            <a:off x="5567680" y="2664886"/>
            <a:ext cx="6248400" cy="3735914"/>
          </a:xfrm>
        </p:spPr>
        <p:txBody>
          <a:bodyPr anchor="t">
            <a:normAutofit/>
          </a:bodyPr>
          <a:lstStyle/>
          <a:p>
            <a:r>
              <a:rPr lang="en-US" sz="1600" b="1" dirty="0">
                <a:latin typeface="Söhne"/>
              </a:rPr>
              <a:t>Dataset used </a:t>
            </a:r>
            <a:r>
              <a:rPr lang="en-US" sz="1600" dirty="0">
                <a:latin typeface="Söhne"/>
              </a:rPr>
              <a:t>- </a:t>
            </a:r>
            <a:r>
              <a:rPr lang="en-US" sz="1600" dirty="0"/>
              <a:t>The Kaggle dataset – Stroke Prediction Dataset used in our project is a collection of health records of patients that are used for predicting the likelihood of a stroke. The dataset contains various features such as age, gender, smoking status, BMI, heart disease, and other relevant medical information. </a:t>
            </a:r>
          </a:p>
          <a:p>
            <a:endParaRPr lang="en-US" sz="1600" dirty="0"/>
          </a:p>
          <a:p>
            <a:r>
              <a:rPr lang="en-US" sz="1600" dirty="0"/>
              <a:t>The dataset contains both categorical and numerical features. </a:t>
            </a:r>
          </a:p>
          <a:p>
            <a:r>
              <a:rPr lang="en-US" sz="1600" dirty="0"/>
              <a:t>The categorical features include gender, </a:t>
            </a:r>
            <a:r>
              <a:rPr lang="en-US" sz="1600" dirty="0" err="1"/>
              <a:t>ever_married</a:t>
            </a:r>
            <a:r>
              <a:rPr lang="en-US" sz="1600" dirty="0"/>
              <a:t>, </a:t>
            </a:r>
            <a:r>
              <a:rPr lang="en-US" sz="1600" dirty="0" err="1"/>
              <a:t>work_type</a:t>
            </a:r>
            <a:r>
              <a:rPr lang="en-US" sz="1600" dirty="0"/>
              <a:t>, </a:t>
            </a:r>
            <a:r>
              <a:rPr lang="en-US" sz="1600" dirty="0" err="1"/>
              <a:t>residence_type</a:t>
            </a:r>
            <a:r>
              <a:rPr lang="en-US" sz="1600" dirty="0"/>
              <a:t>, and </a:t>
            </a:r>
            <a:r>
              <a:rPr lang="en-US" sz="1600" dirty="0" err="1"/>
              <a:t>smoking_status</a:t>
            </a:r>
            <a:r>
              <a:rPr lang="en-US" sz="1600" dirty="0"/>
              <a:t>. </a:t>
            </a:r>
          </a:p>
          <a:p>
            <a:r>
              <a:rPr lang="en-US" sz="1600" dirty="0"/>
              <a:t>The binary numerical features are hypertension, </a:t>
            </a:r>
            <a:r>
              <a:rPr lang="en-US" sz="1600" dirty="0" err="1"/>
              <a:t>heart_disease</a:t>
            </a:r>
            <a:r>
              <a:rPr lang="en-US" sz="1600" dirty="0"/>
              <a:t>, and stroke. </a:t>
            </a:r>
          </a:p>
          <a:p>
            <a:r>
              <a:rPr lang="en-US" sz="1600" dirty="0"/>
              <a:t>The continuous numerical features are age, </a:t>
            </a:r>
            <a:r>
              <a:rPr lang="en-US" sz="1600" dirty="0" err="1"/>
              <a:t>avg_glucose_level</a:t>
            </a:r>
            <a:r>
              <a:rPr lang="en-US" sz="1600" dirty="0"/>
              <a:t>, and BMI. </a:t>
            </a:r>
          </a:p>
          <a:p>
            <a:endParaRPr lang="en-US" sz="1400" dirty="0"/>
          </a:p>
        </p:txBody>
      </p:sp>
      <p:pic>
        <p:nvPicPr>
          <p:cNvPr id="7" name="Audio 6">
            <a:hlinkClick r:id="" action="ppaction://media"/>
            <a:extLst>
              <a:ext uri="{FF2B5EF4-FFF2-40B4-BE49-F238E27FC236}">
                <a16:creationId xmlns:a16="http://schemas.microsoft.com/office/drawing/2014/main" id="{DD08B0C6-6F1D-6B1B-EB44-A4ECB32CDF72}"/>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87781809"/>
      </p:ext>
    </p:extLst>
  </p:cSld>
  <p:clrMapOvr>
    <a:masterClrMapping/>
  </p:clrMapOvr>
  <mc:AlternateContent xmlns:mc="http://schemas.openxmlformats.org/markup-compatibility/2006">
    <mc:Choice xmlns:p14="http://schemas.microsoft.com/office/powerpoint/2010/main" Requires="p14">
      <p:transition spd="slow" p14:dur="2000" advTm="50212"/>
    </mc:Choice>
    <mc:Fallback>
      <p:transition spd="slow" advTm="5021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AAE7A9D-C3F9-548C-B36A-47C367928B75}"/>
              </a:ext>
            </a:extLst>
          </p:cNvPr>
          <p:cNvSpPr>
            <a:spLocks noGrp="1"/>
          </p:cNvSpPr>
          <p:nvPr>
            <p:ph type="title"/>
          </p:nvPr>
        </p:nvSpPr>
        <p:spPr>
          <a:xfrm>
            <a:off x="838201" y="365125"/>
            <a:ext cx="5251316" cy="1807305"/>
          </a:xfrm>
        </p:spPr>
        <p:txBody>
          <a:bodyPr>
            <a:normAutofit/>
          </a:bodyPr>
          <a:lstStyle/>
          <a:p>
            <a:r>
              <a:rPr lang="en-US" sz="5400" dirty="0"/>
              <a:t>Hypotheses</a:t>
            </a:r>
          </a:p>
        </p:txBody>
      </p:sp>
      <p:sp>
        <p:nvSpPr>
          <p:cNvPr id="3" name="Content Placeholder 2">
            <a:extLst>
              <a:ext uri="{FF2B5EF4-FFF2-40B4-BE49-F238E27FC236}">
                <a16:creationId xmlns:a16="http://schemas.microsoft.com/office/drawing/2014/main" id="{05711AC1-E643-F315-8C18-BD16D42AFA3D}"/>
              </a:ext>
            </a:extLst>
          </p:cNvPr>
          <p:cNvSpPr>
            <a:spLocks noGrp="1"/>
          </p:cNvSpPr>
          <p:nvPr>
            <p:ph idx="1"/>
          </p:nvPr>
        </p:nvSpPr>
        <p:spPr>
          <a:xfrm>
            <a:off x="838200" y="2333297"/>
            <a:ext cx="4619621" cy="3843666"/>
          </a:xfrm>
        </p:spPr>
        <p:txBody>
          <a:bodyPr>
            <a:normAutofit/>
          </a:bodyPr>
          <a:lstStyle/>
          <a:p>
            <a:pPr>
              <a:buFont typeface="+mj-lt"/>
              <a:buAutoNum type="arabicPeriod"/>
            </a:pPr>
            <a:r>
              <a:rPr lang="en-US" sz="2000" dirty="0"/>
              <a:t>Older individuals may have a higher likelihood of experiencing a stroke.</a:t>
            </a:r>
          </a:p>
          <a:p>
            <a:pPr>
              <a:buFont typeface="+mj-lt"/>
              <a:buAutoNum type="arabicPeriod"/>
            </a:pPr>
            <a:r>
              <a:rPr lang="en-US" sz="2000" dirty="0"/>
              <a:t>Smoking may increase the risk of stroke.</a:t>
            </a:r>
          </a:p>
          <a:p>
            <a:pPr>
              <a:buFont typeface="+mj-lt"/>
              <a:buAutoNum type="arabicPeriod"/>
            </a:pPr>
            <a:r>
              <a:rPr lang="en-US" sz="2000" dirty="0"/>
              <a:t>History of heart disease is a major factor contribution to stroke risk.</a:t>
            </a:r>
          </a:p>
          <a:p>
            <a:pPr>
              <a:buFont typeface="+mj-lt"/>
              <a:buAutoNum type="arabicPeriod"/>
            </a:pPr>
            <a:r>
              <a:rPr lang="en-US" sz="2000" dirty="0"/>
              <a:t>Body mass index (BMI) may be associated with an increased risk of stroke.</a:t>
            </a:r>
          </a:p>
          <a:p>
            <a:pPr>
              <a:buFont typeface="+mj-lt"/>
              <a:buAutoNum type="arabicPeriod"/>
            </a:pPr>
            <a:r>
              <a:rPr lang="en-US" sz="2000" dirty="0"/>
              <a:t>Glucose levels may increase the risk of stroke.</a:t>
            </a:r>
          </a:p>
        </p:txBody>
      </p:sp>
      <p:pic>
        <p:nvPicPr>
          <p:cNvPr id="21" name="Picture 11" descr="Scan of a human brain in a neurology clinic">
            <a:extLst>
              <a:ext uri="{FF2B5EF4-FFF2-40B4-BE49-F238E27FC236}">
                <a16:creationId xmlns:a16="http://schemas.microsoft.com/office/drawing/2014/main" id="{B3D45553-4FF6-13E7-4145-BCCAEC3439FA}"/>
              </a:ext>
            </a:extLst>
          </p:cNvPr>
          <p:cNvPicPr>
            <a:picLocks noChangeAspect="1"/>
          </p:cNvPicPr>
          <p:nvPr/>
        </p:nvPicPr>
        <p:blipFill rotWithShape="1">
          <a:blip r:embed="rId4"/>
          <a:srcRect l="17395" r="17395"/>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pic>
        <p:nvPicPr>
          <p:cNvPr id="13" name="Picture 12">
            <a:extLst>
              <a:ext uri="{FF2B5EF4-FFF2-40B4-BE49-F238E27FC236}">
                <a16:creationId xmlns:a16="http://schemas.microsoft.com/office/drawing/2014/main" id="{98522AB2-1BE1-35CE-E45B-3254FBE9F0C5}"/>
              </a:ext>
            </a:extLst>
          </p:cNvPr>
          <p:cNvPicPr>
            <a:picLocks noChangeAspect="1"/>
          </p:cNvPicPr>
          <p:nvPr/>
        </p:nvPicPr>
        <p:blipFill>
          <a:blip r:embed="rId5"/>
          <a:stretch>
            <a:fillRect/>
          </a:stretch>
        </p:blipFill>
        <p:spPr>
          <a:xfrm>
            <a:off x="501373" y="1591814"/>
            <a:ext cx="5342145" cy="440700"/>
          </a:xfrm>
          <a:prstGeom prst="rect">
            <a:avLst/>
          </a:prstGeom>
        </p:spPr>
      </p:pic>
      <p:pic>
        <p:nvPicPr>
          <p:cNvPr id="17" name="Audio 16">
            <a:hlinkClick r:id="" action="ppaction://media"/>
            <a:extLst>
              <a:ext uri="{FF2B5EF4-FFF2-40B4-BE49-F238E27FC236}">
                <a16:creationId xmlns:a16="http://schemas.microsoft.com/office/drawing/2014/main" id="{62B3645B-59C0-4AF0-55B2-BE85EB9A5521}"/>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396855695"/>
      </p:ext>
    </p:extLst>
  </p:cSld>
  <p:clrMapOvr>
    <a:masterClrMapping/>
  </p:clrMapOvr>
  <mc:AlternateContent xmlns:mc="http://schemas.openxmlformats.org/markup-compatibility/2006">
    <mc:Choice xmlns:p14="http://schemas.microsoft.com/office/powerpoint/2010/main" Requires="p14">
      <p:transition spd="slow" p14:dur="2000" advTm="32401"/>
    </mc:Choice>
    <mc:Fallback>
      <p:transition spd="slow" advTm="324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7"/>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5" name="Rectangle 44">
            <a:extLst>
              <a:ext uri="{FF2B5EF4-FFF2-40B4-BE49-F238E27FC236}">
                <a16:creationId xmlns:a16="http://schemas.microsoft.com/office/drawing/2014/main" id="{F76371D7-6733-4D74-8B73-248817D8A1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7FCCA0D-8AAD-3D7E-C874-73BF3877ECC0}"/>
              </a:ext>
            </a:extLst>
          </p:cNvPr>
          <p:cNvSpPr>
            <a:spLocks noGrp="1"/>
          </p:cNvSpPr>
          <p:nvPr>
            <p:ph type="title"/>
          </p:nvPr>
        </p:nvSpPr>
        <p:spPr>
          <a:xfrm>
            <a:off x="640080" y="643467"/>
            <a:ext cx="3429000" cy="3569241"/>
          </a:xfrm>
        </p:spPr>
        <p:txBody>
          <a:bodyPr vert="horz" lIns="91440" tIns="45720" rIns="91440" bIns="45720" rtlCol="0" anchor="b">
            <a:normAutofit/>
          </a:bodyPr>
          <a:lstStyle/>
          <a:p>
            <a:r>
              <a:rPr lang="en-US" sz="4200" kern="1200" dirty="0">
                <a:solidFill>
                  <a:schemeClr val="tx1"/>
                </a:solidFill>
                <a:latin typeface="+mj-lt"/>
                <a:ea typeface="+mj-ea"/>
                <a:cs typeface="+mj-cs"/>
              </a:rPr>
              <a:t>Box Plots of EDA on various factors and their relationship with age</a:t>
            </a:r>
          </a:p>
        </p:txBody>
      </p:sp>
      <p:sp>
        <p:nvSpPr>
          <p:cNvPr id="6" name="AutoShape 6">
            <a:extLst>
              <a:ext uri="{FF2B5EF4-FFF2-40B4-BE49-F238E27FC236}">
                <a16:creationId xmlns:a16="http://schemas.microsoft.com/office/drawing/2014/main" id="{670D0201-0CC6-EB1D-1DB7-F4429795A6A1}"/>
              </a:ext>
            </a:extLst>
          </p:cNvPr>
          <p:cNvSpPr>
            <a:spLocks noGrp="1" noChangeAspect="1" noChangeArrowheads="1"/>
          </p:cNvSpPr>
          <p:nvPr>
            <p:ph idx="1"/>
          </p:nvPr>
        </p:nvSpPr>
        <p:spPr bwMode="auto">
          <a:xfrm>
            <a:off x="640080" y="4976601"/>
            <a:ext cx="3429000" cy="1569486"/>
          </a:xfrm>
          <a:prstGeom prst="rect">
            <a:avLst/>
          </a:prstGeom>
          <a:extLst>
            <a:ext uri="{909E8E84-426E-40DD-AFC4-6F175D3DCCD1}">
              <a14:hiddenFill xmlns:a14="http://schemas.microsoft.com/office/drawing/2010/main">
                <a:solidFill>
                  <a:srgbClr val="FFFFFF"/>
                </a:solidFill>
              </a14:hiddenFill>
            </a:ext>
          </a:extLst>
        </p:spPr>
        <p:txBody>
          <a:bodyPr vert="horz" lIns="91440" tIns="45720" rIns="91440" bIns="45720" numCol="1" rtlCol="0" anchorCtr="0" compatLnSpc="1">
            <a:prstTxWarp prst="textNoShape">
              <a:avLst/>
            </a:prstTxWarp>
            <a:normAutofit/>
          </a:bodyPr>
          <a:lstStyle/>
          <a:p>
            <a:pPr marL="0" indent="0">
              <a:buNone/>
            </a:pPr>
            <a:r>
              <a:rPr lang="en-US" sz="2400" kern="1200" dirty="0">
                <a:solidFill>
                  <a:schemeClr val="tx1"/>
                </a:solidFill>
                <a:latin typeface="+mn-lt"/>
                <a:ea typeface="+mn-ea"/>
                <a:cs typeface="+mn-cs"/>
              </a:rPr>
              <a:t>   </a:t>
            </a:r>
          </a:p>
        </p:txBody>
      </p:sp>
      <p:pic>
        <p:nvPicPr>
          <p:cNvPr id="14" name="Picture 13">
            <a:extLst>
              <a:ext uri="{FF2B5EF4-FFF2-40B4-BE49-F238E27FC236}">
                <a16:creationId xmlns:a16="http://schemas.microsoft.com/office/drawing/2014/main" id="{C382D211-51BE-B32A-D609-A59D4D497F62}"/>
              </a:ext>
            </a:extLst>
          </p:cNvPr>
          <p:cNvPicPr>
            <a:picLocks noChangeAspect="1"/>
          </p:cNvPicPr>
          <p:nvPr/>
        </p:nvPicPr>
        <p:blipFill rotWithShape="1">
          <a:blip r:embed="rId4"/>
          <a:srcRect r="2317" b="3"/>
          <a:stretch/>
        </p:blipFill>
        <p:spPr>
          <a:xfrm>
            <a:off x="4092039" y="249306"/>
            <a:ext cx="3259105" cy="3094406"/>
          </a:xfrm>
          <a:custGeom>
            <a:avLst/>
            <a:gdLst/>
            <a:ahLst/>
            <a:cxnLst/>
            <a:rect l="l" t="t" r="r" b="b"/>
            <a:pathLst>
              <a:path w="3259105" h="3094406">
                <a:moveTo>
                  <a:pt x="11386" y="0"/>
                </a:moveTo>
                <a:lnTo>
                  <a:pt x="3241316" y="0"/>
                </a:lnTo>
                <a:lnTo>
                  <a:pt x="3237494" y="140685"/>
                </a:lnTo>
                <a:cubicBezTo>
                  <a:pt x="3238096" y="312748"/>
                  <a:pt x="3251393" y="484543"/>
                  <a:pt x="3249125" y="655694"/>
                </a:cubicBezTo>
                <a:cubicBezTo>
                  <a:pt x="3247916" y="750937"/>
                  <a:pt x="3225234" y="845926"/>
                  <a:pt x="3229467" y="941423"/>
                </a:cubicBezTo>
                <a:cubicBezTo>
                  <a:pt x="3241867" y="1230835"/>
                  <a:pt x="3237785" y="1520374"/>
                  <a:pt x="3253965" y="1809659"/>
                </a:cubicBezTo>
                <a:cubicBezTo>
                  <a:pt x="3264430" y="1950656"/>
                  <a:pt x="3258909" y="2092163"/>
                  <a:pt x="3237482" y="2232284"/>
                </a:cubicBezTo>
                <a:cubicBezTo>
                  <a:pt x="3219637" y="2337305"/>
                  <a:pt x="3230677" y="2443216"/>
                  <a:pt x="3238238" y="2548745"/>
                </a:cubicBezTo>
                <a:cubicBezTo>
                  <a:pt x="3247462" y="2676497"/>
                  <a:pt x="3252453" y="2804124"/>
                  <a:pt x="3237330" y="2932130"/>
                </a:cubicBezTo>
                <a:cubicBezTo>
                  <a:pt x="3234609" y="2954893"/>
                  <a:pt x="3233201" y="2977688"/>
                  <a:pt x="3232714" y="3000503"/>
                </a:cubicBezTo>
                <a:lnTo>
                  <a:pt x="3233615" y="3068153"/>
                </a:lnTo>
                <a:lnTo>
                  <a:pt x="3188413" y="3064932"/>
                </a:lnTo>
                <a:cubicBezTo>
                  <a:pt x="3039240" y="3057221"/>
                  <a:pt x="2889775" y="3057530"/>
                  <a:pt x="2740627" y="3065836"/>
                </a:cubicBezTo>
                <a:cubicBezTo>
                  <a:pt x="2641415" y="3072036"/>
                  <a:pt x="2543982" y="3095285"/>
                  <a:pt x="2443754" y="3094381"/>
                </a:cubicBezTo>
                <a:cubicBezTo>
                  <a:pt x="2190453" y="3091669"/>
                  <a:pt x="1936390" y="3075782"/>
                  <a:pt x="1682327" y="3078752"/>
                </a:cubicBezTo>
                <a:cubicBezTo>
                  <a:pt x="1674197" y="3078882"/>
                  <a:pt x="1666067" y="3076944"/>
                  <a:pt x="1657937" y="3076944"/>
                </a:cubicBezTo>
                <a:cubicBezTo>
                  <a:pt x="1524046" y="3071390"/>
                  <a:pt x="1390155" y="3066482"/>
                  <a:pt x="1256136" y="3078623"/>
                </a:cubicBezTo>
                <a:cubicBezTo>
                  <a:pt x="1168104" y="3086502"/>
                  <a:pt x="1080452" y="3095932"/>
                  <a:pt x="991530" y="3090248"/>
                </a:cubicBezTo>
                <a:cubicBezTo>
                  <a:pt x="867801" y="3082369"/>
                  <a:pt x="744072" y="3076686"/>
                  <a:pt x="620090" y="3080948"/>
                </a:cubicBezTo>
                <a:cubicBezTo>
                  <a:pt x="570293" y="3082369"/>
                  <a:pt x="520497" y="3080948"/>
                  <a:pt x="470828" y="3080948"/>
                </a:cubicBezTo>
                <a:lnTo>
                  <a:pt x="469939" y="3081207"/>
                </a:lnTo>
                <a:cubicBezTo>
                  <a:pt x="437418" y="3081207"/>
                  <a:pt x="404898" y="3081982"/>
                  <a:pt x="372378" y="3081207"/>
                </a:cubicBezTo>
                <a:cubicBezTo>
                  <a:pt x="311022" y="3079786"/>
                  <a:pt x="249634" y="3076944"/>
                  <a:pt x="188230" y="3075879"/>
                </a:cubicBezTo>
                <a:lnTo>
                  <a:pt x="19434" y="3080760"/>
                </a:lnTo>
                <a:lnTo>
                  <a:pt x="23335" y="2940210"/>
                </a:lnTo>
                <a:cubicBezTo>
                  <a:pt x="23652" y="2892334"/>
                  <a:pt x="22808" y="2844419"/>
                  <a:pt x="20355" y="2796447"/>
                </a:cubicBezTo>
                <a:cubicBezTo>
                  <a:pt x="13984" y="2674257"/>
                  <a:pt x="1879" y="2552193"/>
                  <a:pt x="9780" y="2429876"/>
                </a:cubicBezTo>
                <a:cubicBezTo>
                  <a:pt x="16112" y="2301583"/>
                  <a:pt x="14277" y="2173022"/>
                  <a:pt x="4301" y="2044958"/>
                </a:cubicBezTo>
                <a:cubicBezTo>
                  <a:pt x="-1433" y="1980958"/>
                  <a:pt x="-1433" y="1916563"/>
                  <a:pt x="4301" y="1852563"/>
                </a:cubicBezTo>
                <a:cubicBezTo>
                  <a:pt x="20584" y="1696404"/>
                  <a:pt x="24839" y="1539213"/>
                  <a:pt x="17042" y="1382404"/>
                </a:cubicBezTo>
                <a:cubicBezTo>
                  <a:pt x="12582" y="1264291"/>
                  <a:pt x="4810" y="1146306"/>
                  <a:pt x="10288" y="1027939"/>
                </a:cubicBezTo>
                <a:cubicBezTo>
                  <a:pt x="16786" y="889439"/>
                  <a:pt x="21756" y="750813"/>
                  <a:pt x="15386" y="612313"/>
                </a:cubicBezTo>
                <a:cubicBezTo>
                  <a:pt x="8683" y="463705"/>
                  <a:pt x="9868" y="314846"/>
                  <a:pt x="18952" y="166364"/>
                </a:cubicBezTo>
                <a:close/>
              </a:path>
            </a:pathLst>
          </a:custGeom>
        </p:spPr>
      </p:pic>
      <p:pic>
        <p:nvPicPr>
          <p:cNvPr id="18" name="Picture 17">
            <a:extLst>
              <a:ext uri="{FF2B5EF4-FFF2-40B4-BE49-F238E27FC236}">
                <a16:creationId xmlns:a16="http://schemas.microsoft.com/office/drawing/2014/main" id="{2B158F2A-70B4-6894-B09F-6FA9E6EED9B0}"/>
              </a:ext>
            </a:extLst>
          </p:cNvPr>
          <p:cNvPicPr>
            <a:picLocks noChangeAspect="1"/>
          </p:cNvPicPr>
          <p:nvPr/>
        </p:nvPicPr>
        <p:blipFill rotWithShape="1">
          <a:blip r:embed="rId5"/>
          <a:srcRect l="4962" r="11495"/>
          <a:stretch/>
        </p:blipFill>
        <p:spPr>
          <a:xfrm>
            <a:off x="4240133" y="3274928"/>
            <a:ext cx="3259855" cy="3599585"/>
          </a:xfrm>
          <a:custGeom>
            <a:avLst/>
            <a:gdLst/>
            <a:ahLst/>
            <a:cxnLst/>
            <a:rect l="l" t="t" r="r" b="b"/>
            <a:pathLst>
              <a:path w="3259855" h="3599585">
                <a:moveTo>
                  <a:pt x="954022" y="498"/>
                </a:moveTo>
                <a:cubicBezTo>
                  <a:pt x="1119756" y="-3044"/>
                  <a:pt x="1286080" y="13085"/>
                  <a:pt x="1451761" y="24419"/>
                </a:cubicBezTo>
                <a:cubicBezTo>
                  <a:pt x="1625133" y="36367"/>
                  <a:pt x="1799027" y="38046"/>
                  <a:pt x="1972590" y="29457"/>
                </a:cubicBezTo>
                <a:cubicBezTo>
                  <a:pt x="2098351" y="23256"/>
                  <a:pt x="2223604" y="9049"/>
                  <a:pt x="2349873" y="12278"/>
                </a:cubicBezTo>
                <a:cubicBezTo>
                  <a:pt x="2532672" y="16928"/>
                  <a:pt x="2715343" y="23773"/>
                  <a:pt x="2898396" y="19124"/>
                </a:cubicBezTo>
                <a:cubicBezTo>
                  <a:pt x="2963040" y="17526"/>
                  <a:pt x="3027701" y="14038"/>
                  <a:pt x="3092353" y="11720"/>
                </a:cubicBezTo>
                <a:lnTo>
                  <a:pt x="3250836" y="11402"/>
                </a:lnTo>
                <a:lnTo>
                  <a:pt x="3254106" y="90752"/>
                </a:lnTo>
                <a:cubicBezTo>
                  <a:pt x="3254106" y="138488"/>
                  <a:pt x="3252140" y="186224"/>
                  <a:pt x="3248209" y="233871"/>
                </a:cubicBezTo>
                <a:cubicBezTo>
                  <a:pt x="3240316" y="320987"/>
                  <a:pt x="3242191" y="408521"/>
                  <a:pt x="3253804" y="495345"/>
                </a:cubicBezTo>
                <a:cubicBezTo>
                  <a:pt x="3266506" y="596937"/>
                  <a:pt x="3256677" y="698530"/>
                  <a:pt x="3247452" y="800123"/>
                </a:cubicBezTo>
                <a:cubicBezTo>
                  <a:pt x="3230970" y="978926"/>
                  <a:pt x="3238380" y="1157601"/>
                  <a:pt x="3250477" y="1336023"/>
                </a:cubicBezTo>
                <a:cubicBezTo>
                  <a:pt x="3258220" y="1458862"/>
                  <a:pt x="3253970" y="1582030"/>
                  <a:pt x="3237775" y="1704297"/>
                </a:cubicBezTo>
                <a:cubicBezTo>
                  <a:pt x="3234901" y="1728615"/>
                  <a:pt x="3233729" y="1752966"/>
                  <a:pt x="3233143" y="1777332"/>
                </a:cubicBezTo>
                <a:lnTo>
                  <a:pt x="3232811" y="1799145"/>
                </a:lnTo>
                <a:lnTo>
                  <a:pt x="3228576" y="1842531"/>
                </a:lnTo>
                <a:lnTo>
                  <a:pt x="3232166" y="1914850"/>
                </a:lnTo>
                <a:lnTo>
                  <a:pt x="3231789" y="1922451"/>
                </a:lnTo>
                <a:lnTo>
                  <a:pt x="3237441" y="1980367"/>
                </a:lnTo>
                <a:lnTo>
                  <a:pt x="3249248" y="2182039"/>
                </a:lnTo>
                <a:cubicBezTo>
                  <a:pt x="3250586" y="2269847"/>
                  <a:pt x="3248126" y="2357696"/>
                  <a:pt x="3241858" y="2445415"/>
                </a:cubicBezTo>
                <a:cubicBezTo>
                  <a:pt x="3232633" y="2606947"/>
                  <a:pt x="3242160" y="2768225"/>
                  <a:pt x="3253351" y="2929631"/>
                </a:cubicBezTo>
                <a:cubicBezTo>
                  <a:pt x="3266657" y="3121514"/>
                  <a:pt x="3245487" y="3313270"/>
                  <a:pt x="3242311" y="3505152"/>
                </a:cubicBezTo>
                <a:cubicBezTo>
                  <a:pt x="3242008" y="3522360"/>
                  <a:pt x="3243142" y="3539599"/>
                  <a:pt x="3244541" y="3556838"/>
                </a:cubicBezTo>
                <a:lnTo>
                  <a:pt x="3247700" y="3599585"/>
                </a:lnTo>
                <a:lnTo>
                  <a:pt x="15795" y="3599585"/>
                </a:lnTo>
                <a:lnTo>
                  <a:pt x="11716" y="3325801"/>
                </a:lnTo>
                <a:cubicBezTo>
                  <a:pt x="9693" y="3229953"/>
                  <a:pt x="8801" y="3134170"/>
                  <a:pt x="14216" y="3038609"/>
                </a:cubicBezTo>
                <a:cubicBezTo>
                  <a:pt x="20970" y="2919986"/>
                  <a:pt x="19695" y="2799963"/>
                  <a:pt x="14981" y="2681849"/>
                </a:cubicBezTo>
                <a:cubicBezTo>
                  <a:pt x="10266" y="2563738"/>
                  <a:pt x="3896" y="2445497"/>
                  <a:pt x="14981" y="2327384"/>
                </a:cubicBezTo>
                <a:cubicBezTo>
                  <a:pt x="23136" y="2224777"/>
                  <a:pt x="25047" y="2121762"/>
                  <a:pt x="20714" y="2018915"/>
                </a:cubicBezTo>
                <a:cubicBezTo>
                  <a:pt x="15745" y="1839643"/>
                  <a:pt x="6063" y="1660244"/>
                  <a:pt x="16637" y="1480971"/>
                </a:cubicBezTo>
                <a:cubicBezTo>
                  <a:pt x="32819" y="1209834"/>
                  <a:pt x="23136" y="938951"/>
                  <a:pt x="10394" y="668069"/>
                </a:cubicBezTo>
                <a:cubicBezTo>
                  <a:pt x="1475" y="482681"/>
                  <a:pt x="-5915" y="297422"/>
                  <a:pt x="6827" y="112034"/>
                </a:cubicBezTo>
                <a:lnTo>
                  <a:pt x="12538" y="21615"/>
                </a:lnTo>
                <a:lnTo>
                  <a:pt x="13383" y="21707"/>
                </a:lnTo>
                <a:cubicBezTo>
                  <a:pt x="79680" y="11270"/>
                  <a:pt x="146855" y="7847"/>
                  <a:pt x="213839" y="11503"/>
                </a:cubicBezTo>
                <a:cubicBezTo>
                  <a:pt x="405275" y="17315"/>
                  <a:pt x="595695" y="34236"/>
                  <a:pt x="788529" y="11503"/>
                </a:cubicBezTo>
                <a:cubicBezTo>
                  <a:pt x="843598" y="5045"/>
                  <a:pt x="898777" y="1679"/>
                  <a:pt x="954022" y="498"/>
                </a:cubicBezTo>
                <a:close/>
              </a:path>
            </a:pathLst>
          </a:custGeom>
        </p:spPr>
      </p:pic>
      <p:pic>
        <p:nvPicPr>
          <p:cNvPr id="10" name="Picture 9">
            <a:extLst>
              <a:ext uri="{FF2B5EF4-FFF2-40B4-BE49-F238E27FC236}">
                <a16:creationId xmlns:a16="http://schemas.microsoft.com/office/drawing/2014/main" id="{D4E7F3C7-BB83-E465-B264-5ED7E4EFD269}"/>
              </a:ext>
            </a:extLst>
          </p:cNvPr>
          <p:cNvPicPr>
            <a:picLocks noChangeAspect="1"/>
          </p:cNvPicPr>
          <p:nvPr/>
        </p:nvPicPr>
        <p:blipFill rotWithShape="1">
          <a:blip r:embed="rId6"/>
          <a:srcRect r="592" b="-2"/>
          <a:stretch/>
        </p:blipFill>
        <p:spPr>
          <a:xfrm>
            <a:off x="7459530" y="139197"/>
            <a:ext cx="4621035" cy="4288358"/>
          </a:xfrm>
          <a:custGeom>
            <a:avLst/>
            <a:gdLst/>
            <a:ahLst/>
            <a:cxnLst/>
            <a:rect l="l" t="t" r="r" b="b"/>
            <a:pathLst>
              <a:path w="4038983" h="4195184">
                <a:moveTo>
                  <a:pt x="25292" y="0"/>
                </a:moveTo>
                <a:lnTo>
                  <a:pt x="4038983" y="0"/>
                </a:lnTo>
                <a:lnTo>
                  <a:pt x="4038983" y="4173249"/>
                </a:lnTo>
                <a:lnTo>
                  <a:pt x="3931557" y="4161775"/>
                </a:lnTo>
                <a:cubicBezTo>
                  <a:pt x="3887047" y="4159904"/>
                  <a:pt x="3842427" y="4160901"/>
                  <a:pt x="3797950" y="4164774"/>
                </a:cubicBezTo>
                <a:cubicBezTo>
                  <a:pt x="3568711" y="4179842"/>
                  <a:pt x="3339218" y="4173041"/>
                  <a:pt x="3109979" y="4176375"/>
                </a:cubicBezTo>
                <a:cubicBezTo>
                  <a:pt x="2803311" y="4180909"/>
                  <a:pt x="2496897" y="4169308"/>
                  <a:pt x="2190356" y="4168242"/>
                </a:cubicBezTo>
                <a:cubicBezTo>
                  <a:pt x="2127525" y="4167975"/>
                  <a:pt x="2064439" y="4171442"/>
                  <a:pt x="2001862" y="4176775"/>
                </a:cubicBezTo>
                <a:cubicBezTo>
                  <a:pt x="1915168" y="4183976"/>
                  <a:pt x="1829615" y="4174908"/>
                  <a:pt x="1743683" y="4166375"/>
                </a:cubicBezTo>
                <a:cubicBezTo>
                  <a:pt x="1640105" y="4156108"/>
                  <a:pt x="1536783" y="4165175"/>
                  <a:pt x="1433841" y="4177042"/>
                </a:cubicBezTo>
                <a:cubicBezTo>
                  <a:pt x="1257114" y="4197030"/>
                  <a:pt x="1079054" y="4200510"/>
                  <a:pt x="901742" y="4187442"/>
                </a:cubicBezTo>
                <a:cubicBezTo>
                  <a:pt x="705885" y="4173442"/>
                  <a:pt x="510157" y="4175976"/>
                  <a:pt x="314300" y="4177042"/>
                </a:cubicBezTo>
                <a:lnTo>
                  <a:pt x="22883" y="4176257"/>
                </a:lnTo>
                <a:lnTo>
                  <a:pt x="15491" y="4122289"/>
                </a:lnTo>
                <a:cubicBezTo>
                  <a:pt x="3576" y="4042652"/>
                  <a:pt x="-1474" y="3962394"/>
                  <a:pt x="370" y="3882149"/>
                </a:cubicBezTo>
                <a:cubicBezTo>
                  <a:pt x="219" y="3686075"/>
                  <a:pt x="10652" y="3490382"/>
                  <a:pt x="29555" y="3294816"/>
                </a:cubicBezTo>
                <a:cubicBezTo>
                  <a:pt x="34137" y="3222826"/>
                  <a:pt x="32065" y="3150656"/>
                  <a:pt x="23355" y="3078932"/>
                </a:cubicBezTo>
                <a:cubicBezTo>
                  <a:pt x="14645" y="2997950"/>
                  <a:pt x="17685" y="2916371"/>
                  <a:pt x="32428" y="2835999"/>
                </a:cubicBezTo>
                <a:cubicBezTo>
                  <a:pt x="51027" y="2740756"/>
                  <a:pt x="42710" y="2645512"/>
                  <a:pt x="35906" y="2550269"/>
                </a:cubicBezTo>
                <a:cubicBezTo>
                  <a:pt x="17306" y="2288796"/>
                  <a:pt x="-5377" y="2027322"/>
                  <a:pt x="9746" y="1764959"/>
                </a:cubicBezTo>
                <a:cubicBezTo>
                  <a:pt x="12922" y="1708956"/>
                  <a:pt x="26832" y="1654350"/>
                  <a:pt x="32580" y="1598729"/>
                </a:cubicBezTo>
                <a:cubicBezTo>
                  <a:pt x="49365" y="1437069"/>
                  <a:pt x="29705" y="1276045"/>
                  <a:pt x="21691" y="1114767"/>
                </a:cubicBezTo>
                <a:cubicBezTo>
                  <a:pt x="10169" y="936281"/>
                  <a:pt x="12497" y="757351"/>
                  <a:pt x="28647" y="579120"/>
                </a:cubicBezTo>
                <a:cubicBezTo>
                  <a:pt x="38779" y="482353"/>
                  <a:pt x="42219" y="385459"/>
                  <a:pt x="40971" y="288533"/>
                </a:cubicBezTo>
                <a:close/>
              </a:path>
            </a:pathLst>
          </a:custGeom>
        </p:spPr>
      </p:pic>
      <p:sp>
        <p:nvSpPr>
          <p:cNvPr id="47"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4409267"/>
            <a:ext cx="3383280" cy="18288"/>
          </a:xfrm>
          <a:custGeom>
            <a:avLst/>
            <a:gdLst>
              <a:gd name="connsiteX0" fmla="*/ 0 w 3383280"/>
              <a:gd name="connsiteY0" fmla="*/ 0 h 18288"/>
              <a:gd name="connsiteX1" fmla="*/ 676656 w 3383280"/>
              <a:gd name="connsiteY1" fmla="*/ 0 h 18288"/>
              <a:gd name="connsiteX2" fmla="*/ 1319479 w 3383280"/>
              <a:gd name="connsiteY2" fmla="*/ 0 h 18288"/>
              <a:gd name="connsiteX3" fmla="*/ 1962302 w 3383280"/>
              <a:gd name="connsiteY3" fmla="*/ 0 h 18288"/>
              <a:gd name="connsiteX4" fmla="*/ 2706624 w 3383280"/>
              <a:gd name="connsiteY4" fmla="*/ 0 h 18288"/>
              <a:gd name="connsiteX5" fmla="*/ 3383280 w 3383280"/>
              <a:gd name="connsiteY5" fmla="*/ 0 h 18288"/>
              <a:gd name="connsiteX6" fmla="*/ 3383280 w 3383280"/>
              <a:gd name="connsiteY6" fmla="*/ 18288 h 18288"/>
              <a:gd name="connsiteX7" fmla="*/ 2706624 w 3383280"/>
              <a:gd name="connsiteY7" fmla="*/ 18288 h 18288"/>
              <a:gd name="connsiteX8" fmla="*/ 2131466 w 3383280"/>
              <a:gd name="connsiteY8" fmla="*/ 18288 h 18288"/>
              <a:gd name="connsiteX9" fmla="*/ 1488643 w 3383280"/>
              <a:gd name="connsiteY9" fmla="*/ 18288 h 18288"/>
              <a:gd name="connsiteX10" fmla="*/ 845820 w 3383280"/>
              <a:gd name="connsiteY10" fmla="*/ 18288 h 18288"/>
              <a:gd name="connsiteX11" fmla="*/ 0 w 3383280"/>
              <a:gd name="connsiteY11" fmla="*/ 18288 h 18288"/>
              <a:gd name="connsiteX12" fmla="*/ 0 w 338328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383280" h="18288" fill="none" extrusionOk="0">
                <a:moveTo>
                  <a:pt x="0" y="0"/>
                </a:moveTo>
                <a:cubicBezTo>
                  <a:pt x="237173" y="2829"/>
                  <a:pt x="403433" y="9167"/>
                  <a:pt x="676656" y="0"/>
                </a:cubicBezTo>
                <a:cubicBezTo>
                  <a:pt x="949879" y="-9167"/>
                  <a:pt x="1103389" y="-19890"/>
                  <a:pt x="1319479" y="0"/>
                </a:cubicBezTo>
                <a:cubicBezTo>
                  <a:pt x="1535569" y="19890"/>
                  <a:pt x="1682672" y="-17352"/>
                  <a:pt x="1962302" y="0"/>
                </a:cubicBezTo>
                <a:cubicBezTo>
                  <a:pt x="2241932" y="17352"/>
                  <a:pt x="2522200" y="-30059"/>
                  <a:pt x="2706624" y="0"/>
                </a:cubicBezTo>
                <a:cubicBezTo>
                  <a:pt x="2891048" y="30059"/>
                  <a:pt x="3045365" y="-14656"/>
                  <a:pt x="3383280" y="0"/>
                </a:cubicBezTo>
                <a:cubicBezTo>
                  <a:pt x="3382846" y="7551"/>
                  <a:pt x="3382813" y="9822"/>
                  <a:pt x="3383280" y="18288"/>
                </a:cubicBezTo>
                <a:cubicBezTo>
                  <a:pt x="3053377" y="3328"/>
                  <a:pt x="2851947" y="-13486"/>
                  <a:pt x="2706624" y="18288"/>
                </a:cubicBezTo>
                <a:cubicBezTo>
                  <a:pt x="2561301" y="50062"/>
                  <a:pt x="2276448" y="-4069"/>
                  <a:pt x="2131466" y="18288"/>
                </a:cubicBezTo>
                <a:cubicBezTo>
                  <a:pt x="1986484" y="40645"/>
                  <a:pt x="1793482" y="35971"/>
                  <a:pt x="1488643" y="18288"/>
                </a:cubicBezTo>
                <a:cubicBezTo>
                  <a:pt x="1183804" y="605"/>
                  <a:pt x="1165655" y="13056"/>
                  <a:pt x="845820" y="18288"/>
                </a:cubicBezTo>
                <a:cubicBezTo>
                  <a:pt x="525985" y="23520"/>
                  <a:pt x="359281" y="20906"/>
                  <a:pt x="0" y="18288"/>
                </a:cubicBezTo>
                <a:cubicBezTo>
                  <a:pt x="60" y="11696"/>
                  <a:pt x="66" y="3758"/>
                  <a:pt x="0" y="0"/>
                </a:cubicBezTo>
                <a:close/>
              </a:path>
              <a:path w="3383280" h="18288" stroke="0" extrusionOk="0">
                <a:moveTo>
                  <a:pt x="0" y="0"/>
                </a:moveTo>
                <a:cubicBezTo>
                  <a:pt x="268344" y="9609"/>
                  <a:pt x="438266" y="25094"/>
                  <a:pt x="608990" y="0"/>
                </a:cubicBezTo>
                <a:cubicBezTo>
                  <a:pt x="779714" y="-25094"/>
                  <a:pt x="1051156" y="12077"/>
                  <a:pt x="1353312" y="0"/>
                </a:cubicBezTo>
                <a:cubicBezTo>
                  <a:pt x="1655468" y="-12077"/>
                  <a:pt x="1744944" y="15185"/>
                  <a:pt x="1928470" y="0"/>
                </a:cubicBezTo>
                <a:cubicBezTo>
                  <a:pt x="2111996" y="-15185"/>
                  <a:pt x="2262421" y="-9753"/>
                  <a:pt x="2503627" y="0"/>
                </a:cubicBezTo>
                <a:cubicBezTo>
                  <a:pt x="2744833" y="9753"/>
                  <a:pt x="3026048" y="-23784"/>
                  <a:pt x="3383280" y="0"/>
                </a:cubicBezTo>
                <a:cubicBezTo>
                  <a:pt x="3383198" y="4406"/>
                  <a:pt x="3383191" y="9982"/>
                  <a:pt x="3383280" y="18288"/>
                </a:cubicBezTo>
                <a:cubicBezTo>
                  <a:pt x="3162586" y="20850"/>
                  <a:pt x="2901132" y="28452"/>
                  <a:pt x="2740457" y="18288"/>
                </a:cubicBezTo>
                <a:cubicBezTo>
                  <a:pt x="2579782" y="8124"/>
                  <a:pt x="2388638" y="-13238"/>
                  <a:pt x="2097634" y="18288"/>
                </a:cubicBezTo>
                <a:cubicBezTo>
                  <a:pt x="1806630" y="49814"/>
                  <a:pt x="1687248" y="-8161"/>
                  <a:pt x="1454810" y="18288"/>
                </a:cubicBezTo>
                <a:cubicBezTo>
                  <a:pt x="1222372" y="44737"/>
                  <a:pt x="872924" y="37554"/>
                  <a:pt x="710489" y="18288"/>
                </a:cubicBezTo>
                <a:cubicBezTo>
                  <a:pt x="548054" y="-978"/>
                  <a:pt x="151263" y="49891"/>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BD4E276F-83B0-9405-008A-78A4C858A11B}"/>
              </a:ext>
            </a:extLst>
          </p:cNvPr>
          <p:cNvPicPr>
            <a:picLocks noChangeAspect="1"/>
          </p:cNvPicPr>
          <p:nvPr/>
        </p:nvPicPr>
        <p:blipFill rotWithShape="1">
          <a:blip r:embed="rId7"/>
          <a:srcRect t="4637" r="4" b="28203"/>
          <a:stretch/>
        </p:blipFill>
        <p:spPr>
          <a:xfrm>
            <a:off x="8171361" y="4366936"/>
            <a:ext cx="4020639" cy="2491073"/>
          </a:xfrm>
          <a:custGeom>
            <a:avLst/>
            <a:gdLst/>
            <a:ahLst/>
            <a:cxnLst/>
            <a:rect l="l" t="t" r="r" b="b"/>
            <a:pathLst>
              <a:path w="4020639" h="2491073">
                <a:moveTo>
                  <a:pt x="2387172" y="4"/>
                </a:moveTo>
                <a:cubicBezTo>
                  <a:pt x="2431588" y="-79"/>
                  <a:pt x="2476014" y="1187"/>
                  <a:pt x="2520440" y="4521"/>
                </a:cubicBezTo>
                <a:cubicBezTo>
                  <a:pt x="2670017" y="18188"/>
                  <a:pt x="2820292" y="21522"/>
                  <a:pt x="2970288" y="14521"/>
                </a:cubicBezTo>
                <a:cubicBezTo>
                  <a:pt x="3090823" y="5814"/>
                  <a:pt x="3211725" y="4294"/>
                  <a:pt x="3332425" y="9988"/>
                </a:cubicBezTo>
                <a:cubicBezTo>
                  <a:pt x="3444887" y="16788"/>
                  <a:pt x="3557349" y="23721"/>
                  <a:pt x="3670191" y="19722"/>
                </a:cubicBezTo>
                <a:cubicBezTo>
                  <a:pt x="3715125" y="18121"/>
                  <a:pt x="3759424" y="16121"/>
                  <a:pt x="3803977" y="13454"/>
                </a:cubicBezTo>
                <a:cubicBezTo>
                  <a:pt x="3844957" y="9821"/>
                  <a:pt x="3886048" y="8104"/>
                  <a:pt x="3927130" y="8304"/>
                </a:cubicBezTo>
                <a:lnTo>
                  <a:pt x="4020639" y="13128"/>
                </a:lnTo>
                <a:lnTo>
                  <a:pt x="4020639" y="2491073"/>
                </a:lnTo>
                <a:lnTo>
                  <a:pt x="6804" y="2491073"/>
                </a:lnTo>
                <a:lnTo>
                  <a:pt x="20473" y="2308286"/>
                </a:lnTo>
                <a:cubicBezTo>
                  <a:pt x="23924" y="2245403"/>
                  <a:pt x="26128" y="2182489"/>
                  <a:pt x="27088" y="2119545"/>
                </a:cubicBezTo>
                <a:cubicBezTo>
                  <a:pt x="30263" y="1875850"/>
                  <a:pt x="38884" y="1631647"/>
                  <a:pt x="11966" y="1388714"/>
                </a:cubicBezTo>
                <a:cubicBezTo>
                  <a:pt x="-6330" y="1224134"/>
                  <a:pt x="928" y="1060316"/>
                  <a:pt x="4255" y="895864"/>
                </a:cubicBezTo>
                <a:cubicBezTo>
                  <a:pt x="8035" y="711091"/>
                  <a:pt x="6221" y="526193"/>
                  <a:pt x="6221" y="341421"/>
                </a:cubicBezTo>
                <a:cubicBezTo>
                  <a:pt x="5918" y="261036"/>
                  <a:pt x="11060" y="181159"/>
                  <a:pt x="19830" y="101154"/>
                </a:cubicBezTo>
                <a:cubicBezTo>
                  <a:pt x="22968" y="72137"/>
                  <a:pt x="24376" y="43159"/>
                  <a:pt x="24410" y="14230"/>
                </a:cubicBezTo>
                <a:lnTo>
                  <a:pt x="24352" y="12883"/>
                </a:lnTo>
                <a:lnTo>
                  <a:pt x="156331" y="7988"/>
                </a:lnTo>
                <a:cubicBezTo>
                  <a:pt x="300221" y="-159"/>
                  <a:pt x="444492" y="3228"/>
                  <a:pt x="587900" y="18121"/>
                </a:cubicBezTo>
                <a:cubicBezTo>
                  <a:pt x="689357" y="25975"/>
                  <a:pt x="791270" y="24722"/>
                  <a:pt x="892537" y="14388"/>
                </a:cubicBezTo>
                <a:cubicBezTo>
                  <a:pt x="1078365" y="-1747"/>
                  <a:pt x="1263813" y="11188"/>
                  <a:pt x="1449261" y="22122"/>
                </a:cubicBezTo>
                <a:cubicBezTo>
                  <a:pt x="1628870" y="32788"/>
                  <a:pt x="1808352" y="24921"/>
                  <a:pt x="1987961" y="17855"/>
                </a:cubicBezTo>
                <a:cubicBezTo>
                  <a:pt x="2120763" y="12655"/>
                  <a:pt x="2253923" y="254"/>
                  <a:pt x="2387172" y="4"/>
                </a:cubicBezTo>
                <a:close/>
              </a:path>
            </a:pathLst>
          </a:custGeom>
        </p:spPr>
      </p:pic>
      <p:sp>
        <p:nvSpPr>
          <p:cNvPr id="4" name="AutoShape 2">
            <a:extLst>
              <a:ext uri="{FF2B5EF4-FFF2-40B4-BE49-F238E27FC236}">
                <a16:creationId xmlns:a16="http://schemas.microsoft.com/office/drawing/2014/main" id="{126F7744-7437-392B-F360-FD367204387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 name="AutoShape 8">
            <a:extLst>
              <a:ext uri="{FF2B5EF4-FFF2-40B4-BE49-F238E27FC236}">
                <a16:creationId xmlns:a16="http://schemas.microsoft.com/office/drawing/2014/main" id="{AC2C4AB9-769F-DF1E-0820-59DB5B17F817}"/>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 name="AutoShape 10">
            <a:extLst>
              <a:ext uri="{FF2B5EF4-FFF2-40B4-BE49-F238E27FC236}">
                <a16:creationId xmlns:a16="http://schemas.microsoft.com/office/drawing/2014/main" id="{C5478099-136A-31B7-E7FA-9BD5FE5CD3F8}"/>
              </a:ext>
            </a:extLst>
          </p:cNvPr>
          <p:cNvSpPr>
            <a:spLocks noChangeAspect="1" noChangeArrowheads="1"/>
          </p:cNvSpPr>
          <p:nvPr/>
        </p:nvSpPr>
        <p:spPr bwMode="auto">
          <a:xfrm>
            <a:off x="6248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pic>
        <p:nvPicPr>
          <p:cNvPr id="28" name="Audio 27">
            <a:hlinkClick r:id="" action="ppaction://media"/>
            <a:extLst>
              <a:ext uri="{FF2B5EF4-FFF2-40B4-BE49-F238E27FC236}">
                <a16:creationId xmlns:a16="http://schemas.microsoft.com/office/drawing/2014/main" id="{893499B8-616C-517C-4D10-A13D42AA64E0}"/>
              </a:ext>
            </a:extLst>
          </p:cNvPr>
          <p:cNvPicPr>
            <a:picLocks noChangeAspect="1"/>
          </p:cNvPicPr>
          <p:nvPr>
            <a:audioFile r:link="rId2"/>
            <p:extLst>
              <p:ext uri="{DAA4B4D4-6D71-4841-9C94-3DE7FCFB9230}">
                <p14:media xmlns:p14="http://schemas.microsoft.com/office/powerpoint/2010/main" r:embed="rId1"/>
              </p:ext>
            </p:extLst>
          </p:nvPr>
        </p:nvPicPr>
        <p:blipFill>
          <a:blip r:embed="rId8"/>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565121649"/>
      </p:ext>
    </p:extLst>
  </p:cSld>
  <p:clrMapOvr>
    <a:masterClrMapping/>
  </p:clrMapOvr>
  <mc:AlternateContent xmlns:mc="http://schemas.openxmlformats.org/markup-compatibility/2006">
    <mc:Choice xmlns:p14="http://schemas.microsoft.com/office/powerpoint/2010/main" Requires="p14">
      <p:transition spd="slow" p14:dur="2000" advTm="25280"/>
    </mc:Choice>
    <mc:Fallback>
      <p:transition spd="slow" advTm="252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8"/>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99ED5833-B85B-4103-8A3B-CAB0308E6C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18E31CA-F908-0B0F-345D-3DE37DFBD130}"/>
              </a:ext>
            </a:extLst>
          </p:cNvPr>
          <p:cNvSpPr>
            <a:spLocks noGrp="1"/>
          </p:cNvSpPr>
          <p:nvPr>
            <p:ph type="title"/>
          </p:nvPr>
        </p:nvSpPr>
        <p:spPr>
          <a:xfrm>
            <a:off x="838200" y="365125"/>
            <a:ext cx="10515600" cy="1860400"/>
          </a:xfrm>
        </p:spPr>
        <p:txBody>
          <a:bodyPr vert="horz" lIns="91440" tIns="45720" rIns="91440" bIns="45720" rtlCol="0" anchor="ctr">
            <a:normAutofit/>
          </a:bodyPr>
          <a:lstStyle/>
          <a:p>
            <a:r>
              <a:rPr lang="en-US" sz="5200" kern="1200" dirty="0">
                <a:solidFill>
                  <a:schemeClr val="tx1"/>
                </a:solidFill>
                <a:latin typeface="+mj-lt"/>
                <a:ea typeface="+mj-ea"/>
                <a:cs typeface="+mj-cs"/>
              </a:rPr>
              <a:t>Age and Gender demographics </a:t>
            </a:r>
          </a:p>
        </p:txBody>
      </p:sp>
      <p:pic>
        <p:nvPicPr>
          <p:cNvPr id="7" name="Picture 6">
            <a:extLst>
              <a:ext uri="{FF2B5EF4-FFF2-40B4-BE49-F238E27FC236}">
                <a16:creationId xmlns:a16="http://schemas.microsoft.com/office/drawing/2014/main" id="{62799E5C-52DD-CE0B-1D7B-30C959767065}"/>
              </a:ext>
            </a:extLst>
          </p:cNvPr>
          <p:cNvPicPr>
            <a:picLocks noChangeAspect="1"/>
          </p:cNvPicPr>
          <p:nvPr/>
        </p:nvPicPr>
        <p:blipFill>
          <a:blip r:embed="rId4"/>
          <a:stretch>
            <a:fillRect/>
          </a:stretch>
        </p:blipFill>
        <p:spPr>
          <a:xfrm>
            <a:off x="7481303" y="2043134"/>
            <a:ext cx="4413171" cy="3938756"/>
          </a:xfrm>
          <a:prstGeom prst="rect">
            <a:avLst/>
          </a:prstGeom>
        </p:spPr>
      </p:pic>
      <p:pic>
        <p:nvPicPr>
          <p:cNvPr id="5" name="Content Placeholder 4">
            <a:extLst>
              <a:ext uri="{FF2B5EF4-FFF2-40B4-BE49-F238E27FC236}">
                <a16:creationId xmlns:a16="http://schemas.microsoft.com/office/drawing/2014/main" id="{14F83910-BCAC-8645-4CD0-406BE83F9E5D}"/>
              </a:ext>
            </a:extLst>
          </p:cNvPr>
          <p:cNvPicPr>
            <a:picLocks noGrp="1" noChangeAspect="1"/>
          </p:cNvPicPr>
          <p:nvPr>
            <p:ph idx="1"/>
          </p:nvPr>
        </p:nvPicPr>
        <p:blipFill>
          <a:blip r:embed="rId5"/>
          <a:stretch>
            <a:fillRect/>
          </a:stretch>
        </p:blipFill>
        <p:spPr>
          <a:xfrm>
            <a:off x="336597" y="2043134"/>
            <a:ext cx="7685379" cy="3938756"/>
          </a:xfrm>
          <a:prstGeom prst="rect">
            <a:avLst/>
          </a:prstGeom>
        </p:spPr>
      </p:pic>
      <p:pic>
        <p:nvPicPr>
          <p:cNvPr id="13" name="Audio 12">
            <a:hlinkClick r:id="" action="ppaction://media"/>
            <a:extLst>
              <a:ext uri="{FF2B5EF4-FFF2-40B4-BE49-F238E27FC236}">
                <a16:creationId xmlns:a16="http://schemas.microsoft.com/office/drawing/2014/main" id="{22A376B3-C753-CF04-2FA6-CFE54CC97791}"/>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014614285"/>
      </p:ext>
    </p:extLst>
  </p:cSld>
  <p:clrMapOvr>
    <a:masterClrMapping/>
  </p:clrMapOvr>
  <mc:AlternateContent xmlns:mc="http://schemas.openxmlformats.org/markup-compatibility/2006">
    <mc:Choice xmlns:p14="http://schemas.microsoft.com/office/powerpoint/2010/main" Requires="p14">
      <p:transition spd="slow" p14:dur="2000" advTm="53073"/>
    </mc:Choice>
    <mc:Fallback>
      <p:transition spd="slow" advTm="5307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A8908DB7-C3A6-4FCB-9820-CEE02B398C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94FCC7F-8DD8-0E5B-2E6D-2CE157707639}"/>
              </a:ext>
            </a:extLst>
          </p:cNvPr>
          <p:cNvSpPr>
            <a:spLocks noGrp="1"/>
          </p:cNvSpPr>
          <p:nvPr>
            <p:ph type="title"/>
          </p:nvPr>
        </p:nvSpPr>
        <p:spPr>
          <a:xfrm>
            <a:off x="203200" y="640823"/>
            <a:ext cx="3847592" cy="5583148"/>
          </a:xfrm>
        </p:spPr>
        <p:txBody>
          <a:bodyPr vert="horz" lIns="91440" tIns="45720" rIns="91440" bIns="45720" rtlCol="0" anchor="ctr">
            <a:normAutofit/>
          </a:bodyPr>
          <a:lstStyle/>
          <a:p>
            <a:r>
              <a:rPr lang="en-US" sz="5400" kern="1200" dirty="0">
                <a:latin typeface="+mj-lt"/>
                <a:ea typeface="+mj-ea"/>
                <a:cs typeface="+mj-cs"/>
              </a:rPr>
              <a:t>Normal distribution gender-wise</a:t>
            </a:r>
          </a:p>
        </p:txBody>
      </p:sp>
      <p:sp>
        <p:nvSpPr>
          <p:cNvPr id="21" name="sketch line">
            <a:extLst>
              <a:ext uri="{FF2B5EF4-FFF2-40B4-BE49-F238E27FC236}">
                <a16:creationId xmlns:a16="http://schemas.microsoft.com/office/drawing/2014/main" id="{535742DD-1B16-4E9D-B715-0D74B4574A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267200" y="630936"/>
            <a:ext cx="18288" cy="5590381"/>
          </a:xfrm>
          <a:custGeom>
            <a:avLst/>
            <a:gdLst>
              <a:gd name="connsiteX0" fmla="*/ 0 w 18288"/>
              <a:gd name="connsiteY0" fmla="*/ 0 h 5590381"/>
              <a:gd name="connsiteX1" fmla="*/ 18288 w 18288"/>
              <a:gd name="connsiteY1" fmla="*/ 0 h 5590381"/>
              <a:gd name="connsiteX2" fmla="*/ 18288 w 18288"/>
              <a:gd name="connsiteY2" fmla="*/ 754701 h 5590381"/>
              <a:gd name="connsiteX3" fmla="*/ 18288 w 18288"/>
              <a:gd name="connsiteY3" fmla="*/ 1565307 h 5590381"/>
              <a:gd name="connsiteX4" fmla="*/ 18288 w 18288"/>
              <a:gd name="connsiteY4" fmla="*/ 2152297 h 5590381"/>
              <a:gd name="connsiteX5" fmla="*/ 18288 w 18288"/>
              <a:gd name="connsiteY5" fmla="*/ 2906998 h 5590381"/>
              <a:gd name="connsiteX6" fmla="*/ 18288 w 18288"/>
              <a:gd name="connsiteY6" fmla="*/ 3549892 h 5590381"/>
              <a:gd name="connsiteX7" fmla="*/ 18288 w 18288"/>
              <a:gd name="connsiteY7" fmla="*/ 4080978 h 5590381"/>
              <a:gd name="connsiteX8" fmla="*/ 18288 w 18288"/>
              <a:gd name="connsiteY8" fmla="*/ 4835680 h 5590381"/>
              <a:gd name="connsiteX9" fmla="*/ 18288 w 18288"/>
              <a:gd name="connsiteY9" fmla="*/ 5590381 h 5590381"/>
              <a:gd name="connsiteX10" fmla="*/ 0 w 18288"/>
              <a:gd name="connsiteY10" fmla="*/ 5590381 h 5590381"/>
              <a:gd name="connsiteX11" fmla="*/ 0 w 18288"/>
              <a:gd name="connsiteY11" fmla="*/ 4835680 h 5590381"/>
              <a:gd name="connsiteX12" fmla="*/ 0 w 18288"/>
              <a:gd name="connsiteY12" fmla="*/ 4304593 h 5590381"/>
              <a:gd name="connsiteX13" fmla="*/ 0 w 18288"/>
              <a:gd name="connsiteY13" fmla="*/ 3773507 h 5590381"/>
              <a:gd name="connsiteX14" fmla="*/ 0 w 18288"/>
              <a:gd name="connsiteY14" fmla="*/ 3186517 h 5590381"/>
              <a:gd name="connsiteX15" fmla="*/ 0 w 18288"/>
              <a:gd name="connsiteY15" fmla="*/ 2487720 h 5590381"/>
              <a:gd name="connsiteX16" fmla="*/ 0 w 18288"/>
              <a:gd name="connsiteY16" fmla="*/ 1956633 h 5590381"/>
              <a:gd name="connsiteX17" fmla="*/ 0 w 18288"/>
              <a:gd name="connsiteY17" fmla="*/ 1425547 h 5590381"/>
              <a:gd name="connsiteX18" fmla="*/ 0 w 18288"/>
              <a:gd name="connsiteY18" fmla="*/ 614942 h 5590381"/>
              <a:gd name="connsiteX19" fmla="*/ 0 w 18288"/>
              <a:gd name="connsiteY19" fmla="*/ 0 h 5590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8288" h="5590381" fill="none" extrusionOk="0">
                <a:moveTo>
                  <a:pt x="0" y="0"/>
                </a:moveTo>
                <a:cubicBezTo>
                  <a:pt x="7726" y="-435"/>
                  <a:pt x="14198" y="437"/>
                  <a:pt x="18288" y="0"/>
                </a:cubicBezTo>
                <a:cubicBezTo>
                  <a:pt x="-5226" y="225076"/>
                  <a:pt x="46275" y="562283"/>
                  <a:pt x="18288" y="754701"/>
                </a:cubicBezTo>
                <a:cubicBezTo>
                  <a:pt x="-9699" y="947119"/>
                  <a:pt x="30081" y="1239251"/>
                  <a:pt x="18288" y="1565307"/>
                </a:cubicBezTo>
                <a:cubicBezTo>
                  <a:pt x="6495" y="1891363"/>
                  <a:pt x="7160" y="1999140"/>
                  <a:pt x="18288" y="2152297"/>
                </a:cubicBezTo>
                <a:cubicBezTo>
                  <a:pt x="29417" y="2305454"/>
                  <a:pt x="28705" y="2598333"/>
                  <a:pt x="18288" y="2906998"/>
                </a:cubicBezTo>
                <a:cubicBezTo>
                  <a:pt x="7871" y="3215663"/>
                  <a:pt x="35263" y="3327412"/>
                  <a:pt x="18288" y="3549892"/>
                </a:cubicBezTo>
                <a:cubicBezTo>
                  <a:pt x="1313" y="3772372"/>
                  <a:pt x="38561" y="3843836"/>
                  <a:pt x="18288" y="4080978"/>
                </a:cubicBezTo>
                <a:cubicBezTo>
                  <a:pt x="-1985" y="4318120"/>
                  <a:pt x="-3806" y="4511166"/>
                  <a:pt x="18288" y="4835680"/>
                </a:cubicBezTo>
                <a:cubicBezTo>
                  <a:pt x="40382" y="5160194"/>
                  <a:pt x="-13070" y="5401748"/>
                  <a:pt x="18288" y="5590381"/>
                </a:cubicBezTo>
                <a:cubicBezTo>
                  <a:pt x="12010" y="5589863"/>
                  <a:pt x="6799" y="5589982"/>
                  <a:pt x="0" y="5590381"/>
                </a:cubicBezTo>
                <a:cubicBezTo>
                  <a:pt x="-6480" y="5250523"/>
                  <a:pt x="-32148" y="5052531"/>
                  <a:pt x="0" y="4835680"/>
                </a:cubicBezTo>
                <a:cubicBezTo>
                  <a:pt x="32148" y="4618829"/>
                  <a:pt x="5352" y="4496374"/>
                  <a:pt x="0" y="4304593"/>
                </a:cubicBezTo>
                <a:cubicBezTo>
                  <a:pt x="-5352" y="4112812"/>
                  <a:pt x="9645" y="3919423"/>
                  <a:pt x="0" y="3773507"/>
                </a:cubicBezTo>
                <a:cubicBezTo>
                  <a:pt x="-9645" y="3627591"/>
                  <a:pt x="-10654" y="3330687"/>
                  <a:pt x="0" y="3186517"/>
                </a:cubicBezTo>
                <a:cubicBezTo>
                  <a:pt x="10654" y="3042347"/>
                  <a:pt x="18181" y="2635923"/>
                  <a:pt x="0" y="2487720"/>
                </a:cubicBezTo>
                <a:cubicBezTo>
                  <a:pt x="-18181" y="2339517"/>
                  <a:pt x="-7947" y="2113537"/>
                  <a:pt x="0" y="1956633"/>
                </a:cubicBezTo>
                <a:cubicBezTo>
                  <a:pt x="7947" y="1799729"/>
                  <a:pt x="-15145" y="1657735"/>
                  <a:pt x="0" y="1425547"/>
                </a:cubicBezTo>
                <a:cubicBezTo>
                  <a:pt x="15145" y="1193359"/>
                  <a:pt x="-23832" y="948054"/>
                  <a:pt x="0" y="614942"/>
                </a:cubicBezTo>
                <a:cubicBezTo>
                  <a:pt x="23832" y="281831"/>
                  <a:pt x="2816" y="129878"/>
                  <a:pt x="0" y="0"/>
                </a:cubicBezTo>
                <a:close/>
              </a:path>
              <a:path w="18288" h="5590381" stroke="0" extrusionOk="0">
                <a:moveTo>
                  <a:pt x="0" y="0"/>
                </a:moveTo>
                <a:cubicBezTo>
                  <a:pt x="5871" y="848"/>
                  <a:pt x="11713" y="-200"/>
                  <a:pt x="18288" y="0"/>
                </a:cubicBezTo>
                <a:cubicBezTo>
                  <a:pt x="41141" y="165299"/>
                  <a:pt x="3613" y="427555"/>
                  <a:pt x="18288" y="698798"/>
                </a:cubicBezTo>
                <a:cubicBezTo>
                  <a:pt x="32963" y="970041"/>
                  <a:pt x="19680" y="1226199"/>
                  <a:pt x="18288" y="1397595"/>
                </a:cubicBezTo>
                <a:cubicBezTo>
                  <a:pt x="16896" y="1568991"/>
                  <a:pt x="38798" y="1794517"/>
                  <a:pt x="18288" y="2152297"/>
                </a:cubicBezTo>
                <a:cubicBezTo>
                  <a:pt x="-2222" y="2510077"/>
                  <a:pt x="40846" y="2594424"/>
                  <a:pt x="18288" y="2739287"/>
                </a:cubicBezTo>
                <a:cubicBezTo>
                  <a:pt x="-4270" y="2884150"/>
                  <a:pt x="27117" y="3129706"/>
                  <a:pt x="18288" y="3493988"/>
                </a:cubicBezTo>
                <a:cubicBezTo>
                  <a:pt x="9459" y="3858270"/>
                  <a:pt x="54201" y="4041447"/>
                  <a:pt x="18288" y="4304593"/>
                </a:cubicBezTo>
                <a:cubicBezTo>
                  <a:pt x="-17625" y="4567740"/>
                  <a:pt x="49627" y="5149125"/>
                  <a:pt x="18288" y="5590381"/>
                </a:cubicBezTo>
                <a:cubicBezTo>
                  <a:pt x="10860" y="5590744"/>
                  <a:pt x="7568" y="5590157"/>
                  <a:pt x="0" y="5590381"/>
                </a:cubicBezTo>
                <a:cubicBezTo>
                  <a:pt x="36767" y="5266821"/>
                  <a:pt x="-16223" y="5116146"/>
                  <a:pt x="0" y="4835680"/>
                </a:cubicBezTo>
                <a:cubicBezTo>
                  <a:pt x="16223" y="4555214"/>
                  <a:pt x="-16316" y="4356490"/>
                  <a:pt x="0" y="4136882"/>
                </a:cubicBezTo>
                <a:cubicBezTo>
                  <a:pt x="16316" y="3917274"/>
                  <a:pt x="8005" y="3773465"/>
                  <a:pt x="0" y="3549892"/>
                </a:cubicBezTo>
                <a:cubicBezTo>
                  <a:pt x="-8005" y="3326319"/>
                  <a:pt x="27623" y="3052456"/>
                  <a:pt x="0" y="2851094"/>
                </a:cubicBezTo>
                <a:cubicBezTo>
                  <a:pt x="-27623" y="2649732"/>
                  <a:pt x="5614" y="2455815"/>
                  <a:pt x="0" y="2264104"/>
                </a:cubicBezTo>
                <a:cubicBezTo>
                  <a:pt x="-5614" y="2072393"/>
                  <a:pt x="22598" y="1990723"/>
                  <a:pt x="0" y="1733018"/>
                </a:cubicBezTo>
                <a:cubicBezTo>
                  <a:pt x="-22598" y="1475313"/>
                  <a:pt x="-6965" y="1369123"/>
                  <a:pt x="0" y="1090124"/>
                </a:cubicBezTo>
                <a:cubicBezTo>
                  <a:pt x="6965" y="811125"/>
                  <a:pt x="-19273" y="50704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3114097614">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9695F99F-3B08-DCBB-6C76-69908ED00FDF}"/>
              </a:ext>
            </a:extLst>
          </p:cNvPr>
          <p:cNvPicPr>
            <a:picLocks noChangeAspect="1"/>
          </p:cNvPicPr>
          <p:nvPr/>
        </p:nvPicPr>
        <p:blipFill>
          <a:blip r:embed="rId4"/>
          <a:stretch>
            <a:fillRect/>
          </a:stretch>
        </p:blipFill>
        <p:spPr>
          <a:xfrm>
            <a:off x="4490787" y="707494"/>
            <a:ext cx="7654410" cy="5437264"/>
          </a:xfrm>
          <a:prstGeom prst="rect">
            <a:avLst/>
          </a:prstGeom>
        </p:spPr>
      </p:pic>
      <p:sp>
        <p:nvSpPr>
          <p:cNvPr id="16" name="Content Placeholder 15">
            <a:extLst>
              <a:ext uri="{FF2B5EF4-FFF2-40B4-BE49-F238E27FC236}">
                <a16:creationId xmlns:a16="http://schemas.microsoft.com/office/drawing/2014/main" id="{FC2F4AAF-08E7-C506-BB23-03733BFC136F}"/>
              </a:ext>
            </a:extLst>
          </p:cNvPr>
          <p:cNvSpPr>
            <a:spLocks noGrp="1"/>
          </p:cNvSpPr>
          <p:nvPr>
            <p:ph idx="1"/>
          </p:nvPr>
        </p:nvSpPr>
        <p:spPr>
          <a:xfrm>
            <a:off x="4654295" y="4792830"/>
            <a:ext cx="6894576" cy="1428487"/>
          </a:xfrm>
        </p:spPr>
        <p:txBody>
          <a:bodyPr anchor="t">
            <a:normAutofit/>
          </a:bodyPr>
          <a:lstStyle/>
          <a:p>
            <a:pPr marL="0" indent="0">
              <a:buNone/>
            </a:pPr>
            <a:r>
              <a:rPr lang="en-US" sz="2200" dirty="0"/>
              <a:t> </a:t>
            </a:r>
          </a:p>
        </p:txBody>
      </p:sp>
      <p:pic>
        <p:nvPicPr>
          <p:cNvPr id="24" name="Audio 23">
            <a:hlinkClick r:id="" action="ppaction://media"/>
            <a:extLst>
              <a:ext uri="{FF2B5EF4-FFF2-40B4-BE49-F238E27FC236}">
                <a16:creationId xmlns:a16="http://schemas.microsoft.com/office/drawing/2014/main" id="{15677495-65EC-5529-446C-E179C08EDEF9}"/>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615116231"/>
      </p:ext>
    </p:extLst>
  </p:cSld>
  <p:clrMapOvr>
    <a:masterClrMapping/>
  </p:clrMapOvr>
  <mc:AlternateContent xmlns:mc="http://schemas.openxmlformats.org/markup-compatibility/2006">
    <mc:Choice xmlns:p14="http://schemas.microsoft.com/office/powerpoint/2010/main" Requires="p14">
      <p:transition spd="slow" p14:dur="2000" advTm="35882"/>
    </mc:Choice>
    <mc:Fallback>
      <p:transition spd="slow" advTm="3588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4"/>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C4879EFC-8E62-4E00-973C-C45EE9EC67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FE26D73-11CF-5460-086B-122D7433F773}"/>
              </a:ext>
            </a:extLst>
          </p:cNvPr>
          <p:cNvSpPr>
            <a:spLocks noGrp="1"/>
          </p:cNvSpPr>
          <p:nvPr>
            <p:ph type="title"/>
          </p:nvPr>
        </p:nvSpPr>
        <p:spPr>
          <a:xfrm>
            <a:off x="638881" y="457200"/>
            <a:ext cx="10909640" cy="1368614"/>
          </a:xfrm>
        </p:spPr>
        <p:txBody>
          <a:bodyPr vert="horz" lIns="91440" tIns="45720" rIns="91440" bIns="45720" rtlCol="0" anchor="ctr">
            <a:normAutofit/>
          </a:bodyPr>
          <a:lstStyle/>
          <a:p>
            <a:pPr algn="ctr"/>
            <a:r>
              <a:rPr lang="en-US" sz="5400" dirty="0"/>
              <a:t>Age vs Stroke status</a:t>
            </a:r>
          </a:p>
        </p:txBody>
      </p:sp>
      <p:sp>
        <p:nvSpPr>
          <p:cNvPr id="16" name="Content Placeholder 15">
            <a:extLst>
              <a:ext uri="{FF2B5EF4-FFF2-40B4-BE49-F238E27FC236}">
                <a16:creationId xmlns:a16="http://schemas.microsoft.com/office/drawing/2014/main" id="{13E358C8-FEE1-6A71-056F-BAE8F1EFD4F2}"/>
              </a:ext>
            </a:extLst>
          </p:cNvPr>
          <p:cNvSpPr>
            <a:spLocks noGrp="1"/>
          </p:cNvSpPr>
          <p:nvPr>
            <p:ph idx="1"/>
          </p:nvPr>
        </p:nvSpPr>
        <p:spPr>
          <a:xfrm>
            <a:off x="638881" y="1922561"/>
            <a:ext cx="10909643" cy="552659"/>
          </a:xfrm>
        </p:spPr>
        <p:txBody>
          <a:bodyPr vert="horz" lIns="91440" tIns="45720" rIns="91440" bIns="45720" rtlCol="0" anchor="ctr">
            <a:normAutofit/>
          </a:bodyPr>
          <a:lstStyle/>
          <a:p>
            <a:pPr marL="0" indent="0" algn="ctr">
              <a:buNone/>
            </a:pPr>
            <a:r>
              <a:rPr lang="en-US" sz="2400"/>
              <a:t> </a:t>
            </a:r>
          </a:p>
        </p:txBody>
      </p:sp>
      <p:sp>
        <p:nvSpPr>
          <p:cNvPr id="33" name="sketch line">
            <a:extLst>
              <a:ext uri="{FF2B5EF4-FFF2-40B4-BE49-F238E27FC236}">
                <a16:creationId xmlns:a16="http://schemas.microsoft.com/office/drawing/2014/main" id="{D6A9C53F-5F90-40A5-8C85-5412D39C8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1850683"/>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C6824A86-4058-A8A5-E92F-5AC86C7FCACE}"/>
              </a:ext>
            </a:extLst>
          </p:cNvPr>
          <p:cNvPicPr>
            <a:picLocks noChangeAspect="1"/>
          </p:cNvPicPr>
          <p:nvPr/>
        </p:nvPicPr>
        <p:blipFill>
          <a:blip r:embed="rId4"/>
          <a:stretch>
            <a:fillRect/>
          </a:stretch>
        </p:blipFill>
        <p:spPr>
          <a:xfrm>
            <a:off x="796482" y="2020239"/>
            <a:ext cx="5182653" cy="4755084"/>
          </a:xfrm>
          <a:prstGeom prst="rect">
            <a:avLst/>
          </a:prstGeom>
        </p:spPr>
      </p:pic>
      <p:pic>
        <p:nvPicPr>
          <p:cNvPr id="9" name="Picture 8">
            <a:extLst>
              <a:ext uri="{FF2B5EF4-FFF2-40B4-BE49-F238E27FC236}">
                <a16:creationId xmlns:a16="http://schemas.microsoft.com/office/drawing/2014/main" id="{FA6793E7-453A-28EC-A779-DF72B392B512}"/>
              </a:ext>
            </a:extLst>
          </p:cNvPr>
          <p:cNvPicPr>
            <a:picLocks noChangeAspect="1"/>
          </p:cNvPicPr>
          <p:nvPr/>
        </p:nvPicPr>
        <p:blipFill>
          <a:blip r:embed="rId5"/>
          <a:stretch>
            <a:fillRect/>
          </a:stretch>
        </p:blipFill>
        <p:spPr>
          <a:xfrm>
            <a:off x="6527776" y="2054157"/>
            <a:ext cx="5203628" cy="4657247"/>
          </a:xfrm>
          <a:prstGeom prst="rect">
            <a:avLst/>
          </a:prstGeom>
        </p:spPr>
      </p:pic>
      <p:pic>
        <p:nvPicPr>
          <p:cNvPr id="14" name="Audio 13">
            <a:hlinkClick r:id="" action="ppaction://media"/>
            <a:extLst>
              <a:ext uri="{FF2B5EF4-FFF2-40B4-BE49-F238E27FC236}">
                <a16:creationId xmlns:a16="http://schemas.microsoft.com/office/drawing/2014/main" id="{BE02CB3C-D1FB-2E34-361E-92B8F4053474}"/>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686311343"/>
      </p:ext>
    </p:extLst>
  </p:cSld>
  <p:clrMapOvr>
    <a:masterClrMapping/>
  </p:clrMapOvr>
  <mc:AlternateContent xmlns:mc="http://schemas.openxmlformats.org/markup-compatibility/2006">
    <mc:Choice xmlns:p14="http://schemas.microsoft.com/office/powerpoint/2010/main" Requires="p14">
      <p:transition spd="slow" p14:dur="2000" advTm="50885"/>
    </mc:Choice>
    <mc:Fallback>
      <p:transition spd="slow" advTm="5088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1601</TotalTime>
  <Words>532</Words>
  <Application>Microsoft Office PowerPoint</Application>
  <PresentationFormat>Widescreen</PresentationFormat>
  <Paragraphs>56</Paragraphs>
  <Slides>18</Slides>
  <Notes>0</Notes>
  <HiddenSlides>0</HiddenSlides>
  <MMClips>18</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18</vt:i4>
      </vt:variant>
    </vt:vector>
  </HeadingPairs>
  <TitlesOfParts>
    <vt:vector size="25" baseType="lpstr">
      <vt:lpstr>Arial</vt:lpstr>
      <vt:lpstr>Calibri</vt:lpstr>
      <vt:lpstr>Calibri Light</vt:lpstr>
      <vt:lpstr>Georgia</vt:lpstr>
      <vt:lpstr>Inter</vt:lpstr>
      <vt:lpstr>Söhne</vt:lpstr>
      <vt:lpstr>Office Theme</vt:lpstr>
      <vt:lpstr>PHC6791 Data Visualisation in Health Sciences</vt:lpstr>
      <vt:lpstr>Background</vt:lpstr>
      <vt:lpstr>Motivation</vt:lpstr>
      <vt:lpstr>Dataset and Insights </vt:lpstr>
      <vt:lpstr>Hypotheses</vt:lpstr>
      <vt:lpstr>Box Plots of EDA on various factors and their relationship with age</vt:lpstr>
      <vt:lpstr>Age and Gender demographics </vt:lpstr>
      <vt:lpstr>Normal distribution gender-wise</vt:lpstr>
      <vt:lpstr>Age vs Stroke status</vt:lpstr>
      <vt:lpstr>Heart disease demographic </vt:lpstr>
      <vt:lpstr>Heart disease vs stroke</vt:lpstr>
      <vt:lpstr>BMI distribution</vt:lpstr>
      <vt:lpstr>BMI – Stroke vs No Stroke</vt:lpstr>
      <vt:lpstr>Smoking demographic</vt:lpstr>
      <vt:lpstr>Smoking vs stroke</vt:lpstr>
      <vt:lpstr>Glucose levels and Stroke status </vt:lpstr>
      <vt:lpstr>Correlation between top risk factors</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PHC6791 Data Visualisation in Health Sciences</dc:title>
  <dc:creator>Amol Sinha</dc:creator>
  <cp:lastModifiedBy>Amol Sinha</cp:lastModifiedBy>
  <cp:revision>2</cp:revision>
  <dcterms:created xsi:type="dcterms:W3CDTF">2023-05-02T01:09:03Z</dcterms:created>
  <dcterms:modified xsi:type="dcterms:W3CDTF">2023-05-03T03:51:01Z</dcterms:modified>
</cp:coreProperties>
</file>